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84967" autoAdjust="0"/>
  </p:normalViewPr>
  <p:slideViewPr>
    <p:cSldViewPr showGuides="1">
      <p:cViewPr varScale="1">
        <p:scale>
          <a:sx n="106" d="100"/>
          <a:sy n="106" d="100"/>
        </p:scale>
        <p:origin x="174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72536-C91D-4D81-869C-0013A735968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C9451-71FC-4470-AA85-CBE7E5F92F8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39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nl-NL" sz="1200" b="0" baseline="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nl-NL" sz="1200" b="0" baseline="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119602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nl-NL" sz="1200" b="0" baseline="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3976452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nl-NL" sz="1200" b="0" baseline="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3666129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nl-NL" sz="1200" b="0" baseline="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014981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nl-NL" sz="1200" b="0" baseline="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349693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nl-NL" sz="1200" b="0" baseline="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845173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nl-NL" sz="1200" b="0" baseline="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442625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11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2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3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14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30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8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417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19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3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152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6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F05EF-6168-407F-8025-E41839E12504}" type="datetimeFigureOut">
              <a:rPr lang="en-US" smtClean="0"/>
              <a:pPr/>
              <a:t>5/18/2017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C692C-4F2D-45F6-A9A8-8A3A8FE27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46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53" y="1279566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nl-NL" sz="2200" b="0" i="0" dirty="0">
                <a:latin typeface="Corbel"/>
              </a:rPr>
              <a:t>Soorten </a:t>
            </a:r>
            <a:r>
              <a:rPr lang="nl-NL" sz="2200" b="0" i="0" dirty="0" err="1">
                <a:latin typeface="Corbel"/>
              </a:rPr>
              <a:t>Backups</a:t>
            </a:r>
            <a:endParaRPr lang="nl-NL" sz="2200" b="0" i="0" dirty="0">
              <a:latin typeface="Corbel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12" y="2557483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>
                <a:latin typeface="Corbel"/>
              </a:rPr>
              <a:t>Partities</a:t>
            </a:r>
            <a:endParaRPr lang="nl-NL" sz="2200" b="0" i="0" dirty="0">
              <a:latin typeface="Corbel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3627912" y="3835400"/>
            <a:ext cx="38404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>
                <a:latin typeface="Corbel"/>
              </a:rPr>
              <a:t>Windows eigen tools &amp; Google </a:t>
            </a:r>
            <a:r>
              <a:rPr lang="nl-NL" sz="2200" dirty="0" err="1">
                <a:latin typeface="Corbel"/>
              </a:rPr>
              <a:t>cloud</a:t>
            </a:r>
            <a:endParaRPr lang="nl-NL" sz="2200" b="0" i="0" dirty="0">
              <a:latin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2" y="5113317"/>
            <a:ext cx="34456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b="0" i="0" dirty="0">
                <a:latin typeface="Corbel"/>
              </a:rPr>
              <a:t>Vragen?</a:t>
            </a: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862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53" y="1279566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nl-NL" sz="2200" b="0" i="0" dirty="0">
                <a:latin typeface="Corbel"/>
              </a:rPr>
              <a:t>Volledige </a:t>
            </a:r>
            <a:r>
              <a:rPr lang="nl-NL" sz="2200" b="0" i="0" dirty="0" err="1">
                <a:latin typeface="Corbel"/>
              </a:rPr>
              <a:t>Backup</a:t>
            </a:r>
            <a:endParaRPr lang="nl-NL" sz="2200" b="0" i="0" dirty="0">
              <a:latin typeface="Corbel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12" y="2557483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>
                <a:latin typeface="Corbel"/>
              </a:rPr>
              <a:t>Differentiële </a:t>
            </a:r>
            <a:r>
              <a:rPr lang="nl-NL" sz="2200" dirty="0" err="1">
                <a:latin typeface="Corbel"/>
              </a:rPr>
              <a:t>Backup</a:t>
            </a:r>
            <a:endParaRPr lang="nl-NL" sz="2200" b="0" i="0" dirty="0">
              <a:latin typeface="Corbel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3627912" y="3835400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>
                <a:latin typeface="Corbel"/>
              </a:rPr>
              <a:t>Incrementele </a:t>
            </a:r>
            <a:r>
              <a:rPr lang="nl-NL" sz="2200" dirty="0" err="1">
                <a:latin typeface="Corbel"/>
              </a:rPr>
              <a:t>Backup</a:t>
            </a:r>
            <a:endParaRPr lang="nl-NL" sz="2200" b="0" i="0" dirty="0">
              <a:latin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2" y="5113317"/>
            <a:ext cx="34456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b="0" i="0" dirty="0" err="1">
                <a:latin typeface="Corbel"/>
              </a:rPr>
              <a:t>Mirror</a:t>
            </a:r>
            <a:r>
              <a:rPr lang="nl-NL" sz="2200" b="0" i="0" dirty="0">
                <a:latin typeface="Corbel"/>
              </a:rPr>
              <a:t> </a:t>
            </a:r>
            <a:r>
              <a:rPr lang="nl-NL" sz="2200" b="0" i="0" dirty="0" err="1">
                <a:latin typeface="Corbel"/>
              </a:rPr>
              <a:t>Backup</a:t>
            </a:r>
            <a:endParaRPr lang="nl-NL" sz="2200" b="0" i="0" dirty="0">
              <a:latin typeface="Corbe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0740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53" y="1279566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nl-NL" sz="2200" b="0" i="0" dirty="0">
                <a:latin typeface="Corbel"/>
              </a:rPr>
              <a:t>Volledige </a:t>
            </a:r>
            <a:r>
              <a:rPr lang="nl-NL" sz="2200" b="0" i="0" dirty="0" err="1">
                <a:latin typeface="Corbel"/>
              </a:rPr>
              <a:t>Backup</a:t>
            </a:r>
            <a:endParaRPr lang="nl-NL" sz="2200" b="0" i="0" dirty="0">
              <a:latin typeface="Corbel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12" y="2557483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b="0" i="0" dirty="0">
                <a:latin typeface="Corbel"/>
              </a:rPr>
              <a:t>Alle bestanden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27912" y="3835400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b="0" i="0" dirty="0">
                <a:latin typeface="Corbel"/>
              </a:rPr>
              <a:t>+ Al je bestanden in 1 </a:t>
            </a:r>
            <a:r>
              <a:rPr lang="nl-NL" sz="2200" b="0" i="0" dirty="0" err="1">
                <a:latin typeface="Corbel"/>
              </a:rPr>
              <a:t>backup</a:t>
            </a:r>
            <a:endParaRPr lang="nl-NL" sz="2200" b="0" i="0" dirty="0">
              <a:latin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2" y="5113317"/>
            <a:ext cx="34456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b="0" i="0" dirty="0">
                <a:latin typeface="Corbel"/>
              </a:rPr>
              <a:t>- Iedere </a:t>
            </a:r>
            <a:r>
              <a:rPr lang="nl-NL" sz="2200" b="0" i="0" dirty="0" err="1">
                <a:latin typeface="Corbel"/>
              </a:rPr>
              <a:t>backup</a:t>
            </a:r>
            <a:r>
              <a:rPr lang="nl-NL" sz="2200" b="0" i="0" dirty="0">
                <a:latin typeface="Corbel"/>
              </a:rPr>
              <a:t> is even groot als je volledige “dataset”</a:t>
            </a: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9021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53" y="1279566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nl-NL" sz="2200" dirty="0">
                <a:latin typeface="Corbel"/>
              </a:rPr>
              <a:t>Differentiële</a:t>
            </a:r>
            <a:r>
              <a:rPr lang="nl-NL" sz="2200" b="0" i="0" dirty="0">
                <a:latin typeface="Corbel"/>
              </a:rPr>
              <a:t> </a:t>
            </a:r>
            <a:r>
              <a:rPr lang="nl-NL" sz="2200" b="0" i="0" dirty="0" err="1">
                <a:latin typeface="Corbel"/>
              </a:rPr>
              <a:t>Backup</a:t>
            </a:r>
            <a:endParaRPr lang="nl-NL" sz="2200" b="0" i="0" dirty="0">
              <a:latin typeface="Corbel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12" y="2557483"/>
            <a:ext cx="3840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Eerst volledig daarna bestanden die sinds volledige </a:t>
            </a:r>
            <a:r>
              <a:rPr lang="nl-NL" sz="1600" b="0" i="0" dirty="0" err="1">
                <a:latin typeface="Corbel"/>
              </a:rPr>
              <a:t>backup</a:t>
            </a:r>
            <a:r>
              <a:rPr lang="nl-NL" sz="1600" b="0" i="0" dirty="0">
                <a:latin typeface="Corbel"/>
              </a:rPr>
              <a:t> gewijzigd zijn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27912" y="3835400"/>
            <a:ext cx="3840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+ Al je bestanden in 1 </a:t>
            </a:r>
            <a:r>
              <a:rPr lang="nl-NL" sz="1600" b="0" i="0" dirty="0" err="1">
                <a:latin typeface="Corbel"/>
              </a:rPr>
              <a:t>backup</a:t>
            </a:r>
            <a:endParaRPr lang="nl-NL" sz="1600" b="0" i="0" dirty="0">
              <a:latin typeface="Corbel"/>
            </a:endParaRPr>
          </a:p>
          <a:p>
            <a:r>
              <a:rPr lang="nl-NL" sz="1600" dirty="0">
                <a:latin typeface="Corbel"/>
              </a:rPr>
              <a:t>- Zowel </a:t>
            </a:r>
            <a:r>
              <a:rPr lang="nl-NL" sz="1600" dirty="0" err="1">
                <a:latin typeface="Corbel"/>
              </a:rPr>
              <a:t>diff</a:t>
            </a:r>
            <a:r>
              <a:rPr lang="nl-NL" sz="1600" dirty="0">
                <a:latin typeface="Corbel"/>
              </a:rPr>
              <a:t> als volledige </a:t>
            </a:r>
            <a:r>
              <a:rPr lang="nl-NL" sz="1600" dirty="0" err="1">
                <a:latin typeface="Corbel"/>
              </a:rPr>
              <a:t>backup</a:t>
            </a:r>
            <a:r>
              <a:rPr lang="nl-NL" sz="1600" dirty="0">
                <a:latin typeface="Corbel"/>
              </a:rPr>
              <a:t> nodig</a:t>
            </a:r>
            <a:endParaRPr lang="nl-NL" sz="1600" b="0" i="0" dirty="0">
              <a:latin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2" y="5113317"/>
            <a:ext cx="3445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- Volledige </a:t>
            </a:r>
            <a:r>
              <a:rPr lang="nl-NL" sz="1600" b="0" i="0" dirty="0" err="1">
                <a:latin typeface="Corbel"/>
              </a:rPr>
              <a:t>backup</a:t>
            </a:r>
            <a:r>
              <a:rPr lang="nl-NL" sz="1600" b="0" i="0" dirty="0">
                <a:latin typeface="Corbel"/>
              </a:rPr>
              <a:t> op vrijdag, andere dagen </a:t>
            </a:r>
            <a:r>
              <a:rPr lang="nl-NL" sz="1600" b="0" i="0" dirty="0" err="1">
                <a:latin typeface="Corbel"/>
              </a:rPr>
              <a:t>dif</a:t>
            </a:r>
            <a:r>
              <a:rPr lang="nl-NL" sz="1600" b="0" i="0" dirty="0">
                <a:latin typeface="Corbel"/>
              </a:rPr>
              <a:t>. </a:t>
            </a:r>
            <a:r>
              <a:rPr lang="nl-NL" sz="1600" dirty="0">
                <a:latin typeface="Corbel"/>
              </a:rPr>
              <a:t>Enkel bestanden sinds vrijdag worden opgeslagen.</a:t>
            </a:r>
            <a:endParaRPr lang="nl-NL" sz="1600" b="0" i="0" dirty="0">
              <a:latin typeface="Corbe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9700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53" y="1279566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nl-NL" sz="2200" dirty="0">
                <a:latin typeface="Corbel"/>
              </a:rPr>
              <a:t>Incrementele</a:t>
            </a:r>
            <a:r>
              <a:rPr lang="nl-NL" sz="2200" b="0" i="0" dirty="0">
                <a:latin typeface="Corbel"/>
              </a:rPr>
              <a:t> </a:t>
            </a:r>
            <a:r>
              <a:rPr lang="nl-NL" sz="2200" b="0" i="0" dirty="0" err="1">
                <a:latin typeface="Corbel"/>
              </a:rPr>
              <a:t>Backup</a:t>
            </a:r>
            <a:endParaRPr lang="nl-NL" sz="2200" b="0" i="0" dirty="0">
              <a:latin typeface="Corbel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12" y="2557483"/>
            <a:ext cx="3840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Eerst volledig daarna bestanden die na de vorige </a:t>
            </a:r>
            <a:r>
              <a:rPr lang="nl-NL" sz="1600" b="0" i="0" dirty="0" err="1">
                <a:latin typeface="Corbel"/>
              </a:rPr>
              <a:t>backup</a:t>
            </a:r>
            <a:r>
              <a:rPr lang="nl-NL" sz="1600" b="0" i="0" dirty="0">
                <a:latin typeface="Corbel"/>
              </a:rPr>
              <a:t> gewijzigd zijn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27912" y="3835400"/>
            <a:ext cx="3840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+ Kleiner in omvang en sneller klaar</a:t>
            </a:r>
          </a:p>
          <a:p>
            <a:r>
              <a:rPr lang="nl-NL" sz="1600" dirty="0">
                <a:latin typeface="Corbel"/>
              </a:rPr>
              <a:t>- Welke versie zet ik terug</a:t>
            </a:r>
            <a:endParaRPr lang="nl-NL" sz="1600" b="0" i="0" dirty="0">
              <a:latin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2" y="5113317"/>
            <a:ext cx="34456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- Iedere dag, de </a:t>
            </a:r>
            <a:r>
              <a:rPr lang="nl-NL" sz="1600" b="0" i="0" dirty="0" err="1">
                <a:latin typeface="Corbel"/>
              </a:rPr>
              <a:t>backup</a:t>
            </a:r>
            <a:r>
              <a:rPr lang="nl-NL" sz="1600" b="0" i="0" dirty="0">
                <a:latin typeface="Corbel"/>
              </a:rPr>
              <a:t> van maandag bevat bestanden die gewijzigd zijn sinds zondag. De </a:t>
            </a:r>
            <a:r>
              <a:rPr lang="nl-NL" sz="1600" b="0" i="0" dirty="0" err="1">
                <a:latin typeface="Corbel"/>
              </a:rPr>
              <a:t>backup</a:t>
            </a:r>
            <a:r>
              <a:rPr lang="nl-NL" sz="1600" b="0" i="0" dirty="0">
                <a:latin typeface="Corbel"/>
              </a:rPr>
              <a:t> van dinsdag sinds maandag enz.</a:t>
            </a: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45975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53" y="1279566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nl-NL" sz="2200" dirty="0" err="1">
                <a:latin typeface="Corbel"/>
              </a:rPr>
              <a:t>Mirror</a:t>
            </a:r>
            <a:r>
              <a:rPr lang="nl-NL" sz="2200" dirty="0">
                <a:latin typeface="Corbel"/>
              </a:rPr>
              <a:t> (Raid 1)</a:t>
            </a:r>
            <a:r>
              <a:rPr lang="nl-NL" sz="2200" b="0" i="0" dirty="0">
                <a:latin typeface="Corbel"/>
              </a:rPr>
              <a:t> </a:t>
            </a:r>
            <a:r>
              <a:rPr lang="nl-NL" sz="2200" b="0" i="0" dirty="0" err="1">
                <a:latin typeface="Corbel"/>
              </a:rPr>
              <a:t>Backup</a:t>
            </a:r>
            <a:endParaRPr lang="nl-NL" sz="2200" b="0" i="0" dirty="0">
              <a:latin typeface="Corbel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12" y="2557483"/>
            <a:ext cx="38404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Bestanden zijn een </a:t>
            </a:r>
            <a:r>
              <a:rPr lang="nl-NL" sz="1600" b="0" i="0" dirty="0" err="1">
                <a:latin typeface="Corbel"/>
              </a:rPr>
              <a:t>realtime</a:t>
            </a:r>
            <a:r>
              <a:rPr lang="nl-NL" sz="1600" b="0" i="0" dirty="0">
                <a:latin typeface="Corbel"/>
              </a:rPr>
              <a:t> kopie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27912" y="3835400"/>
            <a:ext cx="3840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+ Handig bij </a:t>
            </a:r>
            <a:r>
              <a:rPr lang="nl-NL" sz="1600" b="0" i="0" dirty="0" err="1">
                <a:latin typeface="Corbel"/>
              </a:rPr>
              <a:t>backup</a:t>
            </a:r>
            <a:r>
              <a:rPr lang="nl-NL" sz="1600" b="0" i="0" dirty="0">
                <a:latin typeface="Corbel"/>
              </a:rPr>
              <a:t> volledige schijf</a:t>
            </a:r>
          </a:p>
          <a:p>
            <a:r>
              <a:rPr lang="nl-NL" sz="1600" dirty="0">
                <a:latin typeface="Corbel"/>
              </a:rPr>
              <a:t>- Kan niet terug naar het </a:t>
            </a:r>
            <a:r>
              <a:rPr lang="nl-NL" sz="1600" dirty="0" err="1">
                <a:latin typeface="Corbel"/>
              </a:rPr>
              <a:t>origneel</a:t>
            </a:r>
            <a:endParaRPr lang="nl-NL" sz="1600" b="0" i="0" dirty="0">
              <a:latin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2" y="5113317"/>
            <a:ext cx="344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- Gooi je een bestand weg wordt dit ook verwijderd in je </a:t>
            </a:r>
            <a:r>
              <a:rPr lang="nl-NL" sz="1600" b="0" i="0" dirty="0" err="1">
                <a:latin typeface="Corbel"/>
              </a:rPr>
              <a:t>backup</a:t>
            </a:r>
            <a:endParaRPr lang="nl-NL" sz="1600" b="0" i="0" dirty="0">
              <a:latin typeface="Corbe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7129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53" y="1279566"/>
            <a:ext cx="3840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nl-NL" sz="2200" dirty="0">
                <a:latin typeface="Corbel"/>
              </a:rPr>
              <a:t>Partities</a:t>
            </a:r>
            <a:endParaRPr lang="nl-NL" sz="2200" b="0" i="0" dirty="0">
              <a:latin typeface="Corbel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12" y="2557483"/>
            <a:ext cx="38404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Verdeelt schijf in logische eenheden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27912" y="3835400"/>
            <a:ext cx="3840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orbel"/>
              </a:rPr>
              <a:t>Primair 4 -&gt; Extended</a:t>
            </a:r>
          </a:p>
          <a:p>
            <a:r>
              <a:rPr lang="nl-NL" sz="1600" b="0" i="0" dirty="0">
                <a:latin typeface="Corbel"/>
              </a:rPr>
              <a:t>MBR – 1</a:t>
            </a:r>
            <a:r>
              <a:rPr lang="nl-NL" sz="1600" b="0" i="0" baseline="30000" dirty="0">
                <a:latin typeface="Corbel"/>
              </a:rPr>
              <a:t>ste</a:t>
            </a:r>
            <a:r>
              <a:rPr lang="nl-NL" sz="1600" b="0" i="0" dirty="0">
                <a:latin typeface="Corbel"/>
              </a:rPr>
              <a:t> sector schijf (reeks op</a:t>
            </a:r>
            <a:r>
              <a:rPr lang="nl-NL" sz="1600" dirty="0">
                <a:latin typeface="Corbel"/>
              </a:rPr>
              <a:t>drachten om het OS te laden)</a:t>
            </a:r>
            <a:endParaRPr lang="nl-NL" sz="1600" b="0" i="0" dirty="0">
              <a:latin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2" y="5113317"/>
            <a:ext cx="344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Bestandssysteem </a:t>
            </a:r>
            <a:r>
              <a:rPr lang="nl-NL" sz="1600" b="0" i="0" dirty="0" err="1">
                <a:latin typeface="Corbel"/>
              </a:rPr>
              <a:t>limited</a:t>
            </a:r>
            <a:r>
              <a:rPr lang="nl-NL" sz="1600" dirty="0">
                <a:latin typeface="Corbel"/>
              </a:rPr>
              <a:t>: FAT 16, FAT32 (8TB-4GB), NTFS (256TB-2TB)</a:t>
            </a:r>
            <a:endParaRPr lang="nl-NL" sz="1600" b="0" i="0" dirty="0">
              <a:latin typeface="Corbe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33772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53" y="1279566"/>
            <a:ext cx="38404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nl-NL" sz="2200" dirty="0">
                <a:latin typeface="Corbel"/>
              </a:rPr>
              <a:t>Windows eigen tools &amp; Google Cloud</a:t>
            </a:r>
            <a:endParaRPr lang="nl-NL" sz="2200" b="0" i="0" dirty="0">
              <a:latin typeface="Corbel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12" y="2557483"/>
            <a:ext cx="3840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Windows </a:t>
            </a:r>
            <a:r>
              <a:rPr lang="nl-NL" sz="1600" b="0" i="0" dirty="0" err="1">
                <a:latin typeface="Corbel"/>
              </a:rPr>
              <a:t>Backup</a:t>
            </a:r>
            <a:r>
              <a:rPr lang="nl-NL" sz="1600" b="0" i="0" dirty="0">
                <a:latin typeface="Corbel"/>
              </a:rPr>
              <a:t> – &gt; Systeemkopie –&gt;  Herstelschijf –&gt; Bestandsgeschiedenis inschakelen.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27912" y="3835400"/>
            <a:ext cx="3840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orbel"/>
              </a:rPr>
              <a:t>Google Cloud -&gt; Google Drive -&gt; Google Music -&gt; Google </a:t>
            </a:r>
            <a:r>
              <a:rPr lang="nl-NL" sz="1600" dirty="0" err="1">
                <a:latin typeface="Corbel"/>
              </a:rPr>
              <a:t>Photos</a:t>
            </a:r>
            <a:endParaRPr lang="nl-NL" sz="1600" b="0" i="0" dirty="0">
              <a:latin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2" y="5113317"/>
            <a:ext cx="344562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latin typeface="Corbel"/>
              </a:rPr>
              <a:t>Gratis (beperkt) en betalend.</a:t>
            </a:r>
          </a:p>
          <a:p>
            <a:r>
              <a:rPr lang="nl-NL" sz="1600" dirty="0">
                <a:latin typeface="Corbel"/>
              </a:rPr>
              <a:t>Google </a:t>
            </a:r>
            <a:r>
              <a:rPr lang="nl-NL" sz="1600" dirty="0" err="1">
                <a:latin typeface="Corbel"/>
              </a:rPr>
              <a:t>Photos</a:t>
            </a:r>
            <a:r>
              <a:rPr lang="nl-NL" sz="1600" dirty="0">
                <a:latin typeface="Corbel"/>
              </a:rPr>
              <a:t> (16 megapixel &amp; video 1080p)</a:t>
            </a:r>
          </a:p>
          <a:p>
            <a:r>
              <a:rPr lang="nl-NL" sz="1600" b="0" i="0" dirty="0">
                <a:latin typeface="Corbel"/>
              </a:rPr>
              <a:t>Google Music (opslag 50,000 nummers, </a:t>
            </a:r>
            <a:r>
              <a:rPr lang="nl-BE" sz="1600" b="0" i="0" dirty="0">
                <a:latin typeface="Corbel"/>
              </a:rPr>
              <a:t>download 320 </a:t>
            </a:r>
            <a:r>
              <a:rPr lang="nl-BE" sz="1600" b="0" i="0" dirty="0" err="1">
                <a:latin typeface="Corbel"/>
              </a:rPr>
              <a:t>kbps</a:t>
            </a:r>
            <a:r>
              <a:rPr lang="nl-BE" sz="1600" b="0" i="0">
                <a:latin typeface="Corbel"/>
              </a:rPr>
              <a:t> MP3</a:t>
            </a:r>
            <a:r>
              <a:rPr lang="nl-NL" sz="1600" b="0" i="0">
                <a:latin typeface="Corbel"/>
              </a:rPr>
              <a:t>)</a:t>
            </a:r>
            <a:endParaRPr lang="nl-NL" sz="1600" b="0" i="0" dirty="0">
              <a:latin typeface="Corbe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6216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theme/theme1.xml><?xml version="1.0" encoding="utf-8"?>
<a:theme xmlns:a="http://schemas.openxmlformats.org/drawingml/2006/main" name="Animated_pointer_and_light-up_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D9278AF-14E5-4B2E-AA7B-D8BBEAA7DA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Animatie met aanwijzer en oplichtende tekst</Template>
  <TotalTime>0</TotalTime>
  <Words>266</Words>
  <Application>Microsoft Office PowerPoint</Application>
  <PresentationFormat>Diavoorstelling (4:3)</PresentationFormat>
  <Paragraphs>38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Corbel</vt:lpstr>
      <vt:lpstr>Animated_pointer_and_light-up_text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2017-05-18T14:27:23Z</dcterms:created>
  <dcterms:modified xsi:type="dcterms:W3CDTF">2017-05-18T14:59:40Z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TC024787149991</vt:lpwstr>
  </property>
</Properties>
</file>