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16" r:id="rId1"/>
  </p:sldMasterIdLst>
  <p:notesMasterIdLst>
    <p:notesMasterId r:id="rId39"/>
  </p:notesMasterIdLst>
  <p:sldIdLst>
    <p:sldId id="256" r:id="rId2"/>
    <p:sldId id="259" r:id="rId3"/>
    <p:sldId id="257" r:id="rId4"/>
    <p:sldId id="258" r:id="rId5"/>
    <p:sldId id="284" r:id="rId6"/>
    <p:sldId id="260" r:id="rId7"/>
    <p:sldId id="261" r:id="rId8"/>
    <p:sldId id="268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80" r:id="rId17"/>
    <p:sldId id="281" r:id="rId18"/>
    <p:sldId id="270" r:id="rId19"/>
    <p:sldId id="271" r:id="rId20"/>
    <p:sldId id="272" r:id="rId21"/>
    <p:sldId id="273" r:id="rId22"/>
    <p:sldId id="274" r:id="rId23"/>
    <p:sldId id="275" r:id="rId24"/>
    <p:sldId id="289" r:id="rId25"/>
    <p:sldId id="290" r:id="rId26"/>
    <p:sldId id="283" r:id="rId27"/>
    <p:sldId id="276" r:id="rId28"/>
    <p:sldId id="277" r:id="rId29"/>
    <p:sldId id="278" r:id="rId30"/>
    <p:sldId id="291" r:id="rId31"/>
    <p:sldId id="292" r:id="rId32"/>
    <p:sldId id="279" r:id="rId33"/>
    <p:sldId id="285" r:id="rId34"/>
    <p:sldId id="286" r:id="rId35"/>
    <p:sldId id="282" r:id="rId36"/>
    <p:sldId id="287" r:id="rId37"/>
    <p:sldId id="288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933" userDrawn="1">
          <p15:clr>
            <a:srgbClr val="A4A3A4"/>
          </p15:clr>
        </p15:guide>
        <p15:guide id="2" pos="327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pos="2933"/>
        <p:guide pos="3273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8F037-8CED-4AE2-9E11-E4FDF9EBA188}" type="datetimeFigureOut">
              <a:rPr lang="nl-BE" smtClean="0"/>
              <a:t>7/12/2015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5EFDF-88EA-465B-A572-5924D05BB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880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5EFDF-88EA-465B-A572-5924D05BBF8D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037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6D56-CF65-453D-8533-ED5B3A418042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09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52974-9089-4143-90A9-CF9C3CE7F6CE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24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CCB7-CE62-4229-979B-C8688F3D45C6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42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BBBA-4BF5-40C6-AAB8-E998082EB958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0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2AD-E63A-447A-A1B5-2D39F3759B3A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20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D1087-D701-4035-84D0-8781CD506544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18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21CB-DD3A-4936-B892-29AF5F97FC8C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0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6AE8C-3864-43EA-AFD8-88B3AB9B90D4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96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2799D-478C-4722-AF1C-2AC393C95AA7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94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AE62-4FA5-4F63-A240-8851BF147D91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7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70D1-9DF7-4C3B-AA72-F6A0C4C716E6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397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1E39-9205-45CA-AC2E-8BD451BBCBED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2211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E464-5171-46F7-9A11-ED4359A86B9A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70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1DBB-42F2-4225-B447-BFE9E7686F58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273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A480-19D0-4F1D-90C1-D4934B8C06F0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6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AC52-5B42-4E64-BD55-03CBD78D9910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434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660EACE-B132-4324-ACE2-F7BF44C5A662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68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4B041-A414-4AA4-83F8-CF050DAF8E17}" type="datetime1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test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76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or.eff.or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ff.org/https-everywher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addons.mozilla.org/nl/firefox/addon/clean-link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cromedia.com/support/documentation/en/flashplayer/help/settings_manager07.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secure.fanboy.co.nz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addons.mozilla.org/en-us/firefox/addon/zenmate-security-privacy-vpn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hyperlink" Target="https://addons.mozilla.org/nl/firefox/addon/ublock-origin/" TargetMode="External"/><Relationship Id="rId3" Type="http://schemas.openxmlformats.org/officeDocument/2006/relationships/image" Target="../media/image15.jpg"/><Relationship Id="rId7" Type="http://schemas.openxmlformats.org/officeDocument/2006/relationships/image" Target="../media/image17.jpg"/><Relationship Id="rId12" Type="http://schemas.openxmlformats.org/officeDocument/2006/relationships/image" Target="../media/image20.jpg"/><Relationship Id="rId2" Type="http://schemas.openxmlformats.org/officeDocument/2006/relationships/hyperlink" Target="https://addons.mozilla.org/nl/firefox/addon/cookiesok/" TargetMode="Externa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ddons.mozilla.org/nl/firefox/addon/i-dont-care-about-cookies/" TargetMode="External"/><Relationship Id="rId11" Type="http://schemas.openxmlformats.org/officeDocument/2006/relationships/hyperlink" Target="https://addons.mozilla.org/nl/firefox/addon/bluhell-firewall/" TargetMode="External"/><Relationship Id="rId5" Type="http://schemas.openxmlformats.org/officeDocument/2006/relationships/image" Target="../media/image16.jpg"/><Relationship Id="rId15" Type="http://schemas.openxmlformats.org/officeDocument/2006/relationships/hyperlink" Target="https://addons.mozilla.org/nl/firefox/addon/clean-links/" TargetMode="External"/><Relationship Id="rId10" Type="http://schemas.openxmlformats.org/officeDocument/2006/relationships/image" Target="../media/image19.jpg"/><Relationship Id="rId4" Type="http://schemas.openxmlformats.org/officeDocument/2006/relationships/hyperlink" Target="https://addons.mozilla.org/nl/firefox/addon/cookie-whitelist-with-buttons/" TargetMode="External"/><Relationship Id="rId9" Type="http://schemas.openxmlformats.org/officeDocument/2006/relationships/hyperlink" Target="https://chrome.google.com/webstore/detail/vanilla-cookie-manager/gieohaicffldbmiilohhggbidhephnjj" TargetMode="External"/><Relationship Id="rId14" Type="http://schemas.openxmlformats.org/officeDocument/2006/relationships/image" Target="../media/image21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pastebin.com/LDJn9HWC" TargetMode="External"/><Relationship Id="rId3" Type="http://schemas.openxmlformats.org/officeDocument/2006/relationships/hyperlink" Target="https://theintercept.com/2015/11/12/edward-snowden-explains-how-to-reclaim-your-privacy/" TargetMode="External"/><Relationship Id="rId7" Type="http://schemas.openxmlformats.org/officeDocument/2006/relationships/hyperlink" Target="http://www.demorgen.be/dmselect/iedereen-verdacht-in-de-oorlog-tegen-terreur-sneuvelen-persoonlijke-vrijheden-eerst-bca2cd87/" TargetMode="External"/><Relationship Id="rId2" Type="http://schemas.openxmlformats.org/officeDocument/2006/relationships/hyperlink" Target="https://www.torproject.org/about/overvie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z.net/aktuell/feuilleton/debatten/ueberwachung/juli-zeh-zur-ueberwachungsdebatte-schuetzt-den-datenkoerper-12794720.html?printPagedArticle=true" TargetMode="External"/><Relationship Id="rId5" Type="http://schemas.openxmlformats.org/officeDocument/2006/relationships/hyperlink" Target="http://www.automatiseringgids.nl/nieuws/2015/45/9-van-de-10-websites-geven-9-andere-informatie-over-jou" TargetMode="External"/><Relationship Id="rId4" Type="http://schemas.openxmlformats.org/officeDocument/2006/relationships/hyperlink" Target="http://ijnet.org/en/blog/five-tools-journalists%E2%80%99-online-safety-privacy-highlighted-during-aaron-swartz-day-event-0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0322" y="2684281"/>
            <a:ext cx="8144134" cy="1353100"/>
          </a:xfrm>
        </p:spPr>
        <p:txBody>
          <a:bodyPr>
            <a:normAutofit/>
          </a:bodyPr>
          <a:lstStyle/>
          <a:p>
            <a:r>
              <a:rPr lang="nl-BE" sz="4000" dirty="0" smtClean="0"/>
              <a:t>Enkele eenvoudige tips om je privacy te beschermen op het Web</a:t>
            </a:r>
            <a:endParaRPr lang="nl-BE" sz="4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208304" cy="169372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300" dirty="0" smtClean="0"/>
              <a:t>“I </a:t>
            </a:r>
            <a:r>
              <a:rPr lang="en-US" sz="2300" dirty="0"/>
              <a:t>do not want to live in a world where everything I do and say is recorded. That is not something I am willing to support or live </a:t>
            </a:r>
            <a:r>
              <a:rPr lang="en-US" sz="2300" dirty="0" smtClean="0"/>
              <a:t>under.”</a:t>
            </a:r>
          </a:p>
          <a:p>
            <a:pPr>
              <a:lnSpc>
                <a:spcPct val="110000"/>
              </a:lnSpc>
            </a:pPr>
            <a:r>
              <a:rPr lang="en-US" sz="2300" dirty="0" smtClean="0"/>
              <a:t>— </a:t>
            </a:r>
            <a:r>
              <a:rPr lang="en-US" sz="2300" dirty="0"/>
              <a:t>Edward </a:t>
            </a:r>
            <a:r>
              <a:rPr lang="en-US" sz="2300" dirty="0" smtClean="0"/>
              <a:t>Snowden</a:t>
            </a:r>
          </a:p>
          <a:p>
            <a:endParaRPr lang="en-US" dirty="0" smtClean="0"/>
          </a:p>
          <a:p>
            <a:r>
              <a:rPr lang="en-US" sz="1700" i="1" dirty="0" smtClean="0">
                <a:solidFill>
                  <a:schemeClr val="accent4"/>
                </a:solidFill>
              </a:rPr>
              <a:t>Johan Jacobs, November 2015</a:t>
            </a:r>
            <a:endParaRPr lang="nl-BE" sz="1700" i="1" dirty="0">
              <a:solidFill>
                <a:schemeClr val="accent4"/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62" y="377686"/>
            <a:ext cx="1197833" cy="57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9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Citaten van Juli </a:t>
            </a:r>
            <a:r>
              <a:rPr lang="nl-BE" dirty="0" err="1" smtClean="0"/>
              <a:t>Zeh</a:t>
            </a:r>
            <a:r>
              <a:rPr lang="nl-BE" dirty="0" smtClean="0"/>
              <a:t> om over na te denken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„Ein beobachteter Mensch ist nicht frei“</a:t>
            </a:r>
          </a:p>
          <a:p>
            <a:r>
              <a:rPr lang="de-DE" b="1" dirty="0" smtClean="0"/>
              <a:t>„Wer </a:t>
            </a:r>
            <a:r>
              <a:rPr lang="de-DE" b="1" dirty="0"/>
              <a:t>nichts zu verbergen hat, der hat bereits alles </a:t>
            </a:r>
            <a:r>
              <a:rPr lang="de-DE" b="1" dirty="0" smtClean="0"/>
              <a:t>verloren“</a:t>
            </a:r>
          </a:p>
          <a:p>
            <a:r>
              <a:rPr lang="de-DE" b="1" dirty="0"/>
              <a:t>„›Ich habe nichts zu verbergen‹ ist ein Synonym für ›Ich tue, was man von mir verlangt</a:t>
            </a:r>
            <a:r>
              <a:rPr lang="de-DE" b="1" dirty="0" smtClean="0"/>
              <a:t>‹ und </a:t>
            </a:r>
            <a:r>
              <a:rPr lang="de-DE" b="1" dirty="0"/>
              <a:t>damit eine Bankrotterklärung an </a:t>
            </a:r>
            <a:r>
              <a:rPr lang="de-DE" b="1" dirty="0" smtClean="0"/>
              <a:t>die Idee </a:t>
            </a:r>
            <a:r>
              <a:rPr lang="de-DE" b="1" dirty="0"/>
              <a:t>des selbstbestimmten </a:t>
            </a:r>
            <a:r>
              <a:rPr lang="de-DE" b="1" dirty="0" smtClean="0"/>
              <a:t>Individuums“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501" y="4333103"/>
            <a:ext cx="2842682" cy="160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2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Bezwaren tegen bespieding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2679970"/>
          </a:xfrm>
        </p:spPr>
        <p:txBody>
          <a:bodyPr>
            <a:normAutofit/>
          </a:bodyPr>
          <a:lstStyle/>
          <a:p>
            <a:r>
              <a:rPr lang="nl-BE" dirty="0" smtClean="0"/>
              <a:t>Dataverzamelingen bevatten altijd fouten</a:t>
            </a:r>
          </a:p>
          <a:p>
            <a:r>
              <a:rPr lang="nl-BE" dirty="0" smtClean="0"/>
              <a:t>Het koppelen van bestanden kan leiden tot </a:t>
            </a:r>
            <a:r>
              <a:rPr lang="nl-BE" dirty="0"/>
              <a:t>kafkaëske </a:t>
            </a:r>
            <a:r>
              <a:rPr lang="nl-BE" dirty="0" smtClean="0"/>
              <a:t>tragedies</a:t>
            </a:r>
          </a:p>
          <a:p>
            <a:r>
              <a:rPr lang="nl-BE" dirty="0" smtClean="0"/>
              <a:t>Er wordt met </a:t>
            </a:r>
            <a:r>
              <a:rPr lang="nl-BE" dirty="0"/>
              <a:t>bestanden </a:t>
            </a:r>
            <a:r>
              <a:rPr lang="nl-BE" dirty="0" smtClean="0"/>
              <a:t>onzorgvuldig omgegaan</a:t>
            </a:r>
          </a:p>
          <a:p>
            <a:r>
              <a:rPr lang="nl-BE" dirty="0"/>
              <a:t>Het vermoeden van </a:t>
            </a:r>
            <a:r>
              <a:rPr lang="nl-BE" dirty="0" smtClean="0"/>
              <a:t>onschuld </a:t>
            </a:r>
            <a:r>
              <a:rPr lang="nl-BE" dirty="0"/>
              <a:t>wordt </a:t>
            </a:r>
            <a:r>
              <a:rPr lang="nl-BE" dirty="0" smtClean="0"/>
              <a:t>meer en meer omgekeerd</a:t>
            </a:r>
            <a:r>
              <a:rPr lang="nl-BE" dirty="0"/>
              <a:t>: iedereen is schuldig tot het tegendeel bewezen </a:t>
            </a:r>
            <a:r>
              <a:rPr lang="nl-BE" dirty="0" smtClean="0"/>
              <a:t>is</a:t>
            </a:r>
          </a:p>
          <a:p>
            <a:r>
              <a:rPr lang="nl-BE" dirty="0" smtClean="0"/>
              <a:t>Je wenst gewoon dat niemand </a:t>
            </a:r>
            <a:r>
              <a:rPr lang="nl-BE" dirty="0"/>
              <a:t>je </a:t>
            </a:r>
            <a:r>
              <a:rPr lang="nl-BE" dirty="0" smtClean="0"/>
              <a:t>persoonlijke </a:t>
            </a:r>
            <a:r>
              <a:rPr lang="nl-BE" dirty="0"/>
              <a:t>levenssfeer </a:t>
            </a:r>
            <a:r>
              <a:rPr lang="nl-BE" dirty="0" smtClean="0"/>
              <a:t>schendt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680320" y="5273814"/>
            <a:ext cx="9613861" cy="646331"/>
          </a:xfrm>
          <a:prstGeom prst="rect">
            <a:avLst/>
          </a:prstGeom>
          <a:solidFill>
            <a:schemeClr val="accent5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Het spanningsveld tussen privacy en andere belangen, zoals bestrijding van ongewenst gedrag, wordt steeds groter, maar privacy blijft een </a:t>
            </a:r>
            <a:r>
              <a:rPr lang="nl-BE" b="1" i="1" dirty="0"/>
              <a:t>fundamenteel </a:t>
            </a:r>
            <a:r>
              <a:rPr lang="nl-BE" b="1" i="1" dirty="0" smtClean="0"/>
              <a:t>mensenrecht</a:t>
            </a:r>
            <a:endParaRPr lang="nl-BE" b="1" i="1" dirty="0"/>
          </a:p>
        </p:txBody>
      </p:sp>
    </p:spTree>
    <p:extLst>
      <p:ext uri="{BB962C8B-B14F-4D97-AF65-F5344CB8AC3E}">
        <p14:creationId xmlns:p14="http://schemas.microsoft.com/office/powerpoint/2010/main" val="60618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Tor (</a:t>
            </a:r>
            <a:r>
              <a:rPr lang="nl-BE" b="1" dirty="0"/>
              <a:t>The </a:t>
            </a:r>
            <a:r>
              <a:rPr lang="nl-BE" b="1" dirty="0" err="1" smtClean="0"/>
              <a:t>Onion</a:t>
            </a:r>
            <a:r>
              <a:rPr lang="nl-BE" b="1" dirty="0" smtClean="0"/>
              <a:t> Router)</a:t>
            </a:r>
            <a:endParaRPr lang="nl-BE" dirty="0"/>
          </a:p>
        </p:txBody>
      </p:sp>
      <p:pic>
        <p:nvPicPr>
          <p:cNvPr id="2050" name="Picture 2" descr="https://upload.wikimedia.org/wikipedia/commons/1/14/Wat_is_Tor_%28The_onion_routing%29%3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50" y="2502694"/>
            <a:ext cx="66960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139950" y="5832389"/>
            <a:ext cx="669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hlinkClick r:id="rId3"/>
              </a:rPr>
              <a:t>tor.eff.org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3723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Verklarende animatie van het </a:t>
            </a:r>
            <a:r>
              <a:rPr lang="nl-BE" dirty="0" smtClean="0"/>
              <a:t>MIT</a:t>
            </a:r>
            <a:endParaRPr lang="nl-BE" dirty="0"/>
          </a:p>
        </p:txBody>
      </p:sp>
      <p:pic>
        <p:nvPicPr>
          <p:cNvPr id="3" name="How Tor Works - MIT 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7476" y="2578443"/>
            <a:ext cx="401955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kstvak 3"/>
          <p:cNvSpPr txBox="1"/>
          <p:nvPr/>
        </p:nvSpPr>
        <p:spPr>
          <a:xfrm>
            <a:off x="680321" y="5132512"/>
            <a:ext cx="2075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Klik om te starten</a:t>
            </a:r>
          </a:p>
          <a:p>
            <a:r>
              <a:rPr lang="nl-BE" dirty="0" smtClean="0"/>
              <a:t>Duur: 1’10”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0627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Tor (</a:t>
            </a:r>
            <a:r>
              <a:rPr lang="nl-BE" b="1" dirty="0"/>
              <a:t>The </a:t>
            </a:r>
            <a:r>
              <a:rPr lang="nl-BE" b="1" dirty="0" err="1"/>
              <a:t>Onion</a:t>
            </a:r>
            <a:r>
              <a:rPr lang="nl-BE" b="1" dirty="0"/>
              <a:t> Router)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Open </a:t>
            </a:r>
            <a:r>
              <a:rPr lang="nl-BE" dirty="0"/>
              <a:t>netwerk voor anonieme </a:t>
            </a:r>
            <a:r>
              <a:rPr lang="nl-BE" dirty="0" smtClean="0"/>
              <a:t>communicatie</a:t>
            </a:r>
            <a:endParaRPr lang="nl-BE" dirty="0"/>
          </a:p>
          <a:p>
            <a:r>
              <a:rPr lang="nl-BE" dirty="0" smtClean="0"/>
              <a:t>Opensourcesoftware</a:t>
            </a:r>
          </a:p>
          <a:p>
            <a:r>
              <a:rPr lang="nl-BE" dirty="0" smtClean="0"/>
              <a:t>Gratis</a:t>
            </a:r>
          </a:p>
          <a:p>
            <a:r>
              <a:rPr lang="nl-BE" dirty="0" smtClean="0"/>
              <a:t>Decentraal</a:t>
            </a:r>
          </a:p>
          <a:p>
            <a:r>
              <a:rPr lang="nl-BE" dirty="0" err="1" smtClean="0"/>
              <a:t>Nodes</a:t>
            </a:r>
            <a:r>
              <a:rPr lang="nl-BE" dirty="0" smtClean="0"/>
              <a:t> beheerd door vrijwilligers</a:t>
            </a:r>
          </a:p>
          <a:p>
            <a:r>
              <a:rPr lang="nl-BE" dirty="0"/>
              <a:t>Virtuele tunnels in plaats van directe </a:t>
            </a:r>
            <a:r>
              <a:rPr lang="nl-BE" dirty="0" smtClean="0"/>
              <a:t>verbindingen</a:t>
            </a:r>
          </a:p>
          <a:p>
            <a:r>
              <a:rPr lang="nl-BE" dirty="0"/>
              <a:t>Beschermt tegen Traffic Analysis (wie communiceert met wie</a:t>
            </a:r>
            <a:r>
              <a:rPr lang="nl-BE" dirty="0" smtClean="0"/>
              <a:t>)</a:t>
            </a:r>
          </a:p>
          <a:p>
            <a:r>
              <a:rPr lang="nl-BE" i="1" dirty="0" smtClean="0"/>
              <a:t>Edward </a:t>
            </a:r>
            <a:r>
              <a:rPr lang="nl-BE" i="1" dirty="0" err="1" smtClean="0"/>
              <a:t>Snowden</a:t>
            </a:r>
            <a:r>
              <a:rPr lang="nl-BE" i="1" dirty="0" smtClean="0"/>
              <a:t>: </a:t>
            </a:r>
            <a:r>
              <a:rPr lang="en-US" dirty="0"/>
              <a:t>If you’re not using Tor you’re doing it </a:t>
            </a:r>
            <a:r>
              <a:rPr lang="en-US" dirty="0" smtClean="0"/>
              <a:t>wrong.</a:t>
            </a:r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212685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Wie gebruikt Tor?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Journalisten</a:t>
            </a:r>
          </a:p>
          <a:p>
            <a:r>
              <a:rPr lang="nl-BE" dirty="0" smtClean="0"/>
              <a:t>Bedrijfsleiders (bescherming bedrijfsgeheimen)</a:t>
            </a:r>
          </a:p>
          <a:p>
            <a:r>
              <a:rPr lang="nl-BE" dirty="0" smtClean="0"/>
              <a:t>Inlichtingendiensten</a:t>
            </a:r>
          </a:p>
          <a:p>
            <a:r>
              <a:rPr lang="nl-BE" dirty="0"/>
              <a:t>Mensenrechtenactivisten </a:t>
            </a:r>
            <a:r>
              <a:rPr lang="nl-BE" dirty="0" smtClean="0"/>
              <a:t>/ dissidenten</a:t>
            </a:r>
          </a:p>
          <a:p>
            <a:r>
              <a:rPr lang="nl-BE" dirty="0" smtClean="0"/>
              <a:t>Gewone mensen</a:t>
            </a:r>
          </a:p>
          <a:p>
            <a:r>
              <a:rPr lang="nl-BE" dirty="0" smtClean="0"/>
              <a:t>Militairen (US </a:t>
            </a:r>
            <a:r>
              <a:rPr lang="nl-BE" dirty="0" err="1" smtClean="0"/>
              <a:t>Navy</a:t>
            </a:r>
            <a:r>
              <a:rPr lang="nl-BE" dirty="0" smtClean="0"/>
              <a:t>)</a:t>
            </a:r>
          </a:p>
          <a:p>
            <a:r>
              <a:rPr lang="nl-BE" dirty="0" smtClean="0"/>
              <a:t>Klokkenluiders</a:t>
            </a:r>
          </a:p>
          <a:p>
            <a:r>
              <a:rPr lang="nl-BE" dirty="0" smtClean="0"/>
              <a:t>Criminelen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8793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Andere tools</a:t>
            </a:r>
            <a:r>
              <a:rPr lang="nl-BE" dirty="0"/>
              <a:t> </a:t>
            </a:r>
            <a:r>
              <a:rPr lang="nl-BE" dirty="0" smtClean="0"/>
              <a:t>voor journalisten, klokkenluiders en iedereen die het wenst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b="1" dirty="0" err="1" smtClean="0">
                <a:solidFill>
                  <a:schemeClr val="tx2"/>
                </a:solidFill>
              </a:rPr>
              <a:t>Onion</a:t>
            </a:r>
            <a:r>
              <a:rPr lang="nl-BE" b="1" dirty="0" smtClean="0">
                <a:solidFill>
                  <a:schemeClr val="tx2"/>
                </a:solidFill>
              </a:rPr>
              <a:t> Share</a:t>
            </a:r>
            <a:r>
              <a:rPr lang="nl-BE" dirty="0" smtClean="0"/>
              <a:t>: Anoniem </a:t>
            </a:r>
            <a:r>
              <a:rPr lang="nl-BE" dirty="0"/>
              <a:t>bestanden </a:t>
            </a:r>
            <a:r>
              <a:rPr lang="nl-BE" dirty="0" smtClean="0"/>
              <a:t>uitwisselen</a:t>
            </a:r>
            <a:endParaRPr lang="nl-BE" dirty="0"/>
          </a:p>
          <a:p>
            <a:r>
              <a:rPr lang="nl-BE" b="1" dirty="0">
                <a:solidFill>
                  <a:schemeClr val="tx2"/>
                </a:solidFill>
              </a:rPr>
              <a:t>Tor </a:t>
            </a:r>
            <a:r>
              <a:rPr lang="nl-BE" b="1" dirty="0" smtClean="0">
                <a:solidFill>
                  <a:schemeClr val="tx2"/>
                </a:solidFill>
              </a:rPr>
              <a:t>Messenger</a:t>
            </a:r>
            <a:r>
              <a:rPr lang="nl-BE" dirty="0" smtClean="0"/>
              <a:t>: decentrale </a:t>
            </a:r>
            <a:r>
              <a:rPr lang="nl-BE" dirty="0"/>
              <a:t>cross-platform-tool voor </a:t>
            </a:r>
            <a:r>
              <a:rPr lang="nl-BE" dirty="0" err="1"/>
              <a:t>geëncrypteerd</a:t>
            </a:r>
            <a:r>
              <a:rPr lang="nl-BE" dirty="0"/>
              <a:t> </a:t>
            </a:r>
            <a:r>
              <a:rPr lang="nl-BE" dirty="0" smtClean="0"/>
              <a:t>chatten</a:t>
            </a:r>
            <a:endParaRPr lang="nl-BE" dirty="0"/>
          </a:p>
          <a:p>
            <a:r>
              <a:rPr lang="nl-BE" b="1" dirty="0" err="1" smtClean="0">
                <a:solidFill>
                  <a:schemeClr val="tx2"/>
                </a:solidFill>
              </a:rPr>
              <a:t>OpenArchive</a:t>
            </a:r>
            <a:r>
              <a:rPr lang="nl-BE" dirty="0" smtClean="0"/>
              <a:t>: om </a:t>
            </a:r>
            <a:r>
              <a:rPr lang="nl-BE" dirty="0"/>
              <a:t>audiovisueel materiaal veilig </a:t>
            </a:r>
            <a:r>
              <a:rPr lang="nl-BE" dirty="0" smtClean="0"/>
              <a:t>op te slaan</a:t>
            </a:r>
            <a:endParaRPr lang="nl-BE" dirty="0"/>
          </a:p>
          <a:p>
            <a:pPr lvl="1"/>
            <a:r>
              <a:rPr lang="nl-BE" dirty="0"/>
              <a:t>Foto's en </a:t>
            </a:r>
            <a:r>
              <a:rPr lang="nl-BE" dirty="0" smtClean="0"/>
              <a:t>video’s </a:t>
            </a:r>
            <a:r>
              <a:rPr lang="nl-BE" dirty="0"/>
              <a:t>van </a:t>
            </a:r>
            <a:r>
              <a:rPr lang="nl-BE" dirty="0" smtClean="0"/>
              <a:t>misdaden, </a:t>
            </a:r>
            <a:r>
              <a:rPr lang="nl-BE" dirty="0"/>
              <a:t>politiegeweld, mensenrechtenschendingen anoniem uploaden en voor lange tijd </a:t>
            </a:r>
            <a:r>
              <a:rPr lang="nl-BE" dirty="0" smtClean="0"/>
              <a:t>opslaan</a:t>
            </a:r>
            <a:endParaRPr lang="nl-BE" dirty="0"/>
          </a:p>
          <a:p>
            <a:r>
              <a:rPr lang="nl-BE" b="1" dirty="0" err="1" smtClean="0">
                <a:solidFill>
                  <a:schemeClr val="tx2"/>
                </a:solidFill>
              </a:rPr>
              <a:t>Signal</a:t>
            </a:r>
            <a:r>
              <a:rPr lang="nl-BE" dirty="0" smtClean="0"/>
              <a:t>: telefoontjes </a:t>
            </a:r>
            <a:r>
              <a:rPr lang="nl-BE" dirty="0"/>
              <a:t>en sms-berichten versleutelen. Gratis app voor iOS en Android, en zeer makkelijk </a:t>
            </a:r>
            <a:r>
              <a:rPr lang="nl-BE" dirty="0" smtClean="0"/>
              <a:t>in gebruik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189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zijn HTTP Headers?</a:t>
            </a:r>
          </a:p>
        </p:txBody>
      </p:sp>
      <p:pic>
        <p:nvPicPr>
          <p:cNvPr id="1028" name="Picture 4" descr="https://cdn.tutsplus.com/net/uploads/legacy/511_http/http_diagram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546" y="2493320"/>
            <a:ext cx="4071409" cy="325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680321" y="5877997"/>
            <a:ext cx="9613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smtClean="0"/>
              <a:t>Hypertext </a:t>
            </a:r>
            <a:r>
              <a:rPr lang="nl-BE" dirty="0"/>
              <a:t>Transfer </a:t>
            </a:r>
            <a:r>
              <a:rPr lang="nl-BE" dirty="0" smtClean="0"/>
              <a:t>Protocol: Protocol </a:t>
            </a:r>
            <a:r>
              <a:rPr lang="nl-BE" dirty="0"/>
              <a:t>voor communicatie tussen </a:t>
            </a:r>
            <a:r>
              <a:rPr lang="nl-BE" dirty="0" err="1"/>
              <a:t>webclient</a:t>
            </a:r>
            <a:r>
              <a:rPr lang="nl-BE" dirty="0"/>
              <a:t> en webserver</a:t>
            </a:r>
          </a:p>
        </p:txBody>
      </p:sp>
    </p:spTree>
    <p:extLst>
      <p:ext uri="{BB962C8B-B14F-4D97-AF65-F5344CB8AC3E}">
        <p14:creationId xmlns:p14="http://schemas.microsoft.com/office/powerpoint/2010/main" val="426152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Voorbeeld van een HTTP </a:t>
            </a:r>
            <a:r>
              <a:rPr lang="nl-BE" dirty="0" err="1" smtClean="0"/>
              <a:t>Request</a:t>
            </a:r>
            <a:r>
              <a:rPr lang="nl-BE" dirty="0" smtClean="0"/>
              <a:t> Header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680322" y="2512542"/>
            <a:ext cx="96138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GET / HTTP/1.1</a:t>
            </a:r>
          </a:p>
          <a:p>
            <a:r>
              <a:rPr lang="nl-BE" dirty="0"/>
              <a:t>Host: www.bitmappers.be</a:t>
            </a:r>
          </a:p>
          <a:p>
            <a:r>
              <a:rPr lang="nl-BE" dirty="0"/>
              <a:t>Accept-</a:t>
            </a:r>
            <a:r>
              <a:rPr lang="nl-BE" dirty="0" err="1"/>
              <a:t>Charset</a:t>
            </a:r>
            <a:r>
              <a:rPr lang="nl-BE" dirty="0"/>
              <a:t>: ISO-8859-1,UTF-8;q=0.7,*;q=0.7</a:t>
            </a:r>
          </a:p>
          <a:p>
            <a:r>
              <a:rPr lang="nl-BE" dirty="0"/>
              <a:t>Cache-Control: no-cache</a:t>
            </a:r>
          </a:p>
          <a:p>
            <a:r>
              <a:rPr lang="nl-BE" dirty="0"/>
              <a:t>Accept-Language: </a:t>
            </a:r>
            <a:r>
              <a:rPr lang="nl-BE" dirty="0" err="1"/>
              <a:t>de,en;q</a:t>
            </a:r>
            <a:r>
              <a:rPr lang="nl-BE" dirty="0"/>
              <a:t>=0.7,en-us;q=0.3</a:t>
            </a:r>
          </a:p>
          <a:p>
            <a:r>
              <a:rPr lang="nl-BE" dirty="0" err="1"/>
              <a:t>Referer</a:t>
            </a:r>
            <a:r>
              <a:rPr lang="nl-BE" dirty="0"/>
              <a:t>: http://www.hbvl.be</a:t>
            </a:r>
          </a:p>
          <a:p>
            <a:r>
              <a:rPr lang="nl-BE" dirty="0"/>
              <a:t>User-Agent: Mozilla/5.0 (Windows NT 6.1; WOW64; rv:40.0) </a:t>
            </a:r>
            <a:r>
              <a:rPr lang="nl-BE" dirty="0" err="1"/>
              <a:t>Gecko</a:t>
            </a:r>
            <a:r>
              <a:rPr lang="nl-BE" dirty="0"/>
              <a:t>/20100101 Firefox/42.1</a:t>
            </a:r>
          </a:p>
          <a:p>
            <a:r>
              <a:rPr lang="nl-BE" dirty="0"/>
              <a:t>Keep-</a:t>
            </a:r>
            <a:r>
              <a:rPr lang="nl-BE" dirty="0" err="1"/>
              <a:t>Alive</a:t>
            </a:r>
            <a:r>
              <a:rPr lang="nl-BE" dirty="0"/>
              <a:t>: 300</a:t>
            </a:r>
          </a:p>
          <a:p>
            <a:r>
              <a:rPr lang="nl-BE" dirty="0"/>
              <a:t>Connection: keep-</a:t>
            </a:r>
            <a:r>
              <a:rPr lang="nl-BE" dirty="0" err="1"/>
              <a:t>alive</a:t>
            </a:r>
            <a:endParaRPr lang="nl-BE" dirty="0"/>
          </a:p>
          <a:p>
            <a:r>
              <a:rPr lang="nl-BE" dirty="0" err="1"/>
              <a:t>Pragma</a:t>
            </a:r>
            <a:r>
              <a:rPr lang="nl-BE" dirty="0"/>
              <a:t>: no-cache</a:t>
            </a:r>
          </a:p>
          <a:p>
            <a:r>
              <a:rPr lang="nl-BE" dirty="0"/>
              <a:t>Cache-Control: </a:t>
            </a:r>
            <a:r>
              <a:rPr lang="nl-BE" dirty="0" smtClean="0"/>
              <a:t>no-cache</a:t>
            </a:r>
          </a:p>
          <a:p>
            <a:r>
              <a:rPr lang="nl-BE" dirty="0"/>
              <a:t>DNT: 1</a:t>
            </a:r>
          </a:p>
        </p:txBody>
      </p:sp>
    </p:spTree>
    <p:extLst>
      <p:ext uri="{BB962C8B-B14F-4D97-AF65-F5344CB8AC3E}">
        <p14:creationId xmlns:p14="http://schemas.microsoft.com/office/powerpoint/2010/main" val="277731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Voorbeeld van een HTTP </a:t>
            </a:r>
            <a:r>
              <a:rPr lang="nl-BE" dirty="0" err="1"/>
              <a:t>Request</a:t>
            </a:r>
            <a:r>
              <a:rPr lang="nl-BE" dirty="0"/>
              <a:t> </a:t>
            </a:r>
            <a:r>
              <a:rPr lang="nl-BE" dirty="0" smtClean="0"/>
              <a:t>Response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680321" y="2454876"/>
            <a:ext cx="96138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HTTP/1.x 200 OK</a:t>
            </a:r>
          </a:p>
          <a:p>
            <a:r>
              <a:rPr lang="nl-BE" sz="1400" dirty="0" err="1"/>
              <a:t>Pragma</a:t>
            </a:r>
            <a:r>
              <a:rPr lang="nl-BE" sz="1400" dirty="0"/>
              <a:t>: no-cache</a:t>
            </a:r>
          </a:p>
          <a:p>
            <a:r>
              <a:rPr lang="nl-BE" sz="1400" dirty="0" err="1"/>
              <a:t>Vary</a:t>
            </a:r>
            <a:r>
              <a:rPr lang="nl-BE" sz="1400" dirty="0"/>
              <a:t>: Accept-</a:t>
            </a:r>
            <a:r>
              <a:rPr lang="nl-BE" sz="1400" dirty="0" err="1"/>
              <a:t>Encoding,User</a:t>
            </a:r>
            <a:r>
              <a:rPr lang="nl-BE" sz="1400" dirty="0"/>
              <a:t>-Agent</a:t>
            </a:r>
          </a:p>
          <a:p>
            <a:r>
              <a:rPr lang="nl-BE" sz="1400" dirty="0"/>
              <a:t>Connection: close</a:t>
            </a:r>
          </a:p>
          <a:p>
            <a:r>
              <a:rPr lang="nl-BE" sz="1400" dirty="0"/>
              <a:t>Transfer-</a:t>
            </a:r>
            <a:r>
              <a:rPr lang="nl-BE" sz="1400" dirty="0" err="1"/>
              <a:t>Encoding</a:t>
            </a:r>
            <a:r>
              <a:rPr lang="nl-BE" sz="1400" dirty="0"/>
              <a:t>: </a:t>
            </a:r>
            <a:r>
              <a:rPr lang="nl-BE" sz="1400" dirty="0" err="1"/>
              <a:t>chunked</a:t>
            </a:r>
            <a:endParaRPr lang="nl-BE" sz="1400" dirty="0"/>
          </a:p>
          <a:p>
            <a:r>
              <a:rPr lang="nl-BE" sz="1400" dirty="0"/>
              <a:t>Cache-Control: no-cache</a:t>
            </a:r>
          </a:p>
          <a:p>
            <a:r>
              <a:rPr lang="nl-BE" sz="1400" dirty="0"/>
              <a:t>Content-Type: </a:t>
            </a:r>
            <a:r>
              <a:rPr lang="nl-BE" sz="1400" dirty="0" err="1"/>
              <a:t>text</a:t>
            </a:r>
            <a:r>
              <a:rPr lang="nl-BE" sz="1400" dirty="0"/>
              <a:t>/html; </a:t>
            </a:r>
            <a:r>
              <a:rPr lang="nl-BE" sz="1400" dirty="0" err="1"/>
              <a:t>charset</a:t>
            </a:r>
            <a:r>
              <a:rPr lang="nl-BE" sz="1400" dirty="0"/>
              <a:t>=utf-8</a:t>
            </a:r>
          </a:p>
          <a:p>
            <a:r>
              <a:rPr lang="nl-BE" sz="1400" dirty="0"/>
              <a:t>Date: Wed, 18 Nov 2015 11:19:13 GMT</a:t>
            </a:r>
          </a:p>
          <a:p>
            <a:r>
              <a:rPr lang="nl-BE" sz="1400" dirty="0" smtClean="0"/>
              <a:t>Set-Cookie</a:t>
            </a:r>
            <a:r>
              <a:rPr lang="nl-BE" sz="1400" dirty="0"/>
              <a:t>: 0036593f85dafde2886393d3dac675c8=81aa5a2008dd7aaf78b2fcff55cf3e33; </a:t>
            </a:r>
            <a:r>
              <a:rPr lang="nl-BE" sz="1400" dirty="0" err="1"/>
              <a:t>path</a:t>
            </a:r>
            <a:r>
              <a:rPr lang="nl-BE" sz="1400" dirty="0"/>
              <a:t>=/</a:t>
            </a:r>
          </a:p>
          <a:p>
            <a:r>
              <a:rPr lang="nl-BE" sz="1400" dirty="0"/>
              <a:t>Server: NOYB</a:t>
            </a:r>
          </a:p>
          <a:p>
            <a:r>
              <a:rPr lang="nl-BE" sz="1600" dirty="0"/>
              <a:t> </a:t>
            </a:r>
          </a:p>
          <a:p>
            <a:r>
              <a:rPr lang="nl-BE" sz="1200" dirty="0"/>
              <a:t>&lt;!DOCTYPE html&gt;</a:t>
            </a:r>
          </a:p>
          <a:p>
            <a:r>
              <a:rPr lang="nl-BE" sz="1200" dirty="0"/>
              <a:t>&lt;html dir="</a:t>
            </a:r>
            <a:r>
              <a:rPr lang="nl-BE" sz="1200" dirty="0" err="1"/>
              <a:t>ltr</a:t>
            </a:r>
            <a:r>
              <a:rPr lang="nl-BE" sz="1200" dirty="0"/>
              <a:t>" lang="nl-nl"&gt;</a:t>
            </a:r>
          </a:p>
          <a:p>
            <a:r>
              <a:rPr lang="nl-BE" sz="1200" dirty="0"/>
              <a:t>&lt;</a:t>
            </a:r>
            <a:r>
              <a:rPr lang="nl-BE" sz="1200" dirty="0" err="1"/>
              <a:t>head</a:t>
            </a:r>
            <a:r>
              <a:rPr lang="nl-BE" sz="1200" dirty="0"/>
              <a:t>&gt;</a:t>
            </a:r>
          </a:p>
          <a:p>
            <a:r>
              <a:rPr lang="nl-BE" sz="1200" dirty="0"/>
              <a:t>      &lt;base </a:t>
            </a:r>
            <a:r>
              <a:rPr lang="nl-BE" sz="1200" dirty="0" err="1"/>
              <a:t>href</a:t>
            </a:r>
            <a:r>
              <a:rPr lang="nl-BE" sz="1200" dirty="0"/>
              <a:t>="http://www.bitmappers.be/" /&gt;</a:t>
            </a:r>
          </a:p>
          <a:p>
            <a:r>
              <a:rPr lang="nl-BE" sz="1200" dirty="0"/>
              <a:t>  &lt;meta http-</a:t>
            </a:r>
            <a:r>
              <a:rPr lang="nl-BE" sz="1200" dirty="0" err="1"/>
              <a:t>equiv</a:t>
            </a:r>
            <a:r>
              <a:rPr lang="nl-BE" sz="1200" dirty="0"/>
              <a:t>="content-type" content="</a:t>
            </a:r>
            <a:r>
              <a:rPr lang="nl-BE" sz="1200" dirty="0" err="1"/>
              <a:t>text</a:t>
            </a:r>
            <a:r>
              <a:rPr lang="nl-BE" sz="1200" dirty="0"/>
              <a:t>/html; </a:t>
            </a:r>
            <a:r>
              <a:rPr lang="nl-BE" sz="1200" dirty="0" err="1"/>
              <a:t>charset</a:t>
            </a:r>
            <a:r>
              <a:rPr lang="nl-BE" sz="1200" dirty="0"/>
              <a:t>=utf-8" /&gt;</a:t>
            </a:r>
          </a:p>
          <a:p>
            <a:r>
              <a:rPr lang="nl-BE" sz="1200" dirty="0"/>
              <a:t>  &lt;meta name="</a:t>
            </a:r>
            <a:r>
              <a:rPr lang="nl-BE" sz="1200" dirty="0" err="1"/>
              <a:t>keywords</a:t>
            </a:r>
            <a:r>
              <a:rPr lang="nl-BE" sz="1200" dirty="0"/>
              <a:t>" content="</a:t>
            </a:r>
            <a:r>
              <a:rPr lang="nl-BE" sz="1200" dirty="0" err="1"/>
              <a:t>Bitmappers</a:t>
            </a:r>
            <a:r>
              <a:rPr lang="nl-BE" sz="1200" dirty="0"/>
              <a:t>, computerclub, " /&gt;</a:t>
            </a:r>
          </a:p>
          <a:p>
            <a:r>
              <a:rPr lang="nl-BE" sz="1200" dirty="0"/>
              <a:t>&lt;!-- ... De rest van de HTML-code ... --&gt;</a:t>
            </a:r>
          </a:p>
        </p:txBody>
      </p:sp>
      <p:cxnSp>
        <p:nvCxnSpPr>
          <p:cNvPr id="8" name="Rechte verbindingslijn met pijl 7"/>
          <p:cNvCxnSpPr/>
          <p:nvPr/>
        </p:nvCxnSpPr>
        <p:spPr>
          <a:xfrm flipV="1">
            <a:off x="5964194" y="5248713"/>
            <a:ext cx="568411" cy="4929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6532604" y="4925547"/>
            <a:ext cx="3761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smtClean="0"/>
              <a:t>HTML-code van pagina</a:t>
            </a:r>
          </a:p>
          <a:p>
            <a:r>
              <a:rPr lang="nl-BE" i="1" dirty="0" smtClean="0"/>
              <a:t>(Ook ‘content’ of ‘body’ genoemd)</a:t>
            </a:r>
            <a:endParaRPr lang="nl-BE" i="1" dirty="0"/>
          </a:p>
        </p:txBody>
      </p:sp>
      <p:cxnSp>
        <p:nvCxnSpPr>
          <p:cNvPr id="10" name="Rechte verbindingslijn met pijl 9"/>
          <p:cNvCxnSpPr/>
          <p:nvPr/>
        </p:nvCxnSpPr>
        <p:spPr>
          <a:xfrm flipV="1">
            <a:off x="4419599" y="2793319"/>
            <a:ext cx="1166506" cy="91096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/>
          <p:cNvSpPr txBox="1"/>
          <p:nvPr/>
        </p:nvSpPr>
        <p:spPr>
          <a:xfrm>
            <a:off x="5586105" y="2609685"/>
            <a:ext cx="94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smtClean="0"/>
              <a:t>Header</a:t>
            </a:r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388346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Verschil HTTP-HTTPS Headers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816792"/>
          </a:xfrm>
        </p:spPr>
        <p:txBody>
          <a:bodyPr>
            <a:normAutofit/>
          </a:bodyPr>
          <a:lstStyle/>
          <a:p>
            <a:r>
              <a:rPr lang="nl-BE" dirty="0" smtClean="0"/>
              <a:t>HTTPS headers zijn </a:t>
            </a:r>
            <a:r>
              <a:rPr lang="nl-BE" dirty="0" err="1" smtClean="0"/>
              <a:t>geëncrypteerd</a:t>
            </a:r>
            <a:r>
              <a:rPr lang="nl-BE" dirty="0"/>
              <a:t> </a:t>
            </a:r>
            <a:r>
              <a:rPr lang="nl-BE" dirty="0" smtClean="0"/>
              <a:t>(volledig)</a:t>
            </a:r>
          </a:p>
          <a:p>
            <a:r>
              <a:rPr lang="nl-BE" dirty="0" smtClean="0"/>
              <a:t>HTTP headers zijn platte tekst</a:t>
            </a:r>
          </a:p>
          <a:p>
            <a:pPr lvl="1"/>
            <a:r>
              <a:rPr lang="nl-BE" dirty="0" smtClean="0"/>
              <a:t>Kwetsbaar voor </a:t>
            </a:r>
            <a:r>
              <a:rPr lang="en-US" dirty="0" smtClean="0"/>
              <a:t>man-in-the-middle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nl-BE" dirty="0" smtClean="0"/>
              <a:t>bespieding</a:t>
            </a:r>
          </a:p>
          <a:p>
            <a:r>
              <a:rPr lang="nl-BE" dirty="0" smtClean="0"/>
              <a:t>Let op: betekent niet dat je anoniem surft. IP-adres blijft gerouteerd</a:t>
            </a:r>
          </a:p>
          <a:p>
            <a:r>
              <a:rPr lang="nl-BE" dirty="0"/>
              <a:t>Wil je </a:t>
            </a:r>
            <a:r>
              <a:rPr lang="nl-BE" dirty="0" smtClean="0"/>
              <a:t>anonimiteit</a:t>
            </a:r>
            <a:r>
              <a:rPr lang="nl-BE" dirty="0"/>
              <a:t>: </a:t>
            </a:r>
          </a:p>
          <a:p>
            <a:pPr lvl="1"/>
            <a:r>
              <a:rPr lang="nl-BE" dirty="0"/>
              <a:t>Surf via een </a:t>
            </a:r>
            <a:r>
              <a:rPr lang="nl-BE" dirty="0" smtClean="0"/>
              <a:t>proxy, een tussenpersoon </a:t>
            </a:r>
            <a:r>
              <a:rPr lang="nl-BE" dirty="0"/>
              <a:t>die zelf </a:t>
            </a:r>
            <a:r>
              <a:rPr lang="nl-BE" dirty="0" smtClean="0"/>
              <a:t>de </a:t>
            </a:r>
            <a:r>
              <a:rPr lang="nl-BE" dirty="0" err="1" smtClean="0"/>
              <a:t>request</a:t>
            </a:r>
            <a:r>
              <a:rPr lang="nl-BE" dirty="0" smtClean="0"/>
              <a:t> </a:t>
            </a:r>
            <a:r>
              <a:rPr lang="nl-BE" dirty="0"/>
              <a:t>doet en </a:t>
            </a:r>
            <a:r>
              <a:rPr lang="nl-BE" dirty="0" smtClean="0"/>
              <a:t>de response </a:t>
            </a:r>
            <a:r>
              <a:rPr lang="nl-BE" dirty="0"/>
              <a:t>naar jou </a:t>
            </a:r>
            <a:r>
              <a:rPr lang="nl-BE" dirty="0" smtClean="0"/>
              <a:t>doorstuurt</a:t>
            </a:r>
            <a:endParaRPr lang="nl-BE" dirty="0"/>
          </a:p>
          <a:p>
            <a:pPr lvl="1"/>
            <a:r>
              <a:rPr lang="nl-BE" dirty="0" smtClean="0"/>
              <a:t>Gebruik Tor</a:t>
            </a:r>
          </a:p>
          <a:p>
            <a:pPr lvl="1"/>
            <a:r>
              <a:rPr lang="nl-BE" dirty="0" smtClean="0"/>
              <a:t>Opgelet: niet </a:t>
            </a:r>
            <a:r>
              <a:rPr lang="nl-BE" dirty="0"/>
              <a:t>elke anonieme proxy </a:t>
            </a:r>
            <a:r>
              <a:rPr lang="nl-BE" dirty="0" smtClean="0"/>
              <a:t>is te vertrouwen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4027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Privaat surfen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b="1" i="1" dirty="0" smtClean="0"/>
              <a:t>Iets totaal anders dan anoniem surfen</a:t>
            </a:r>
          </a:p>
          <a:p>
            <a:r>
              <a:rPr lang="nl-BE" dirty="0" smtClean="0"/>
              <a:t>Bestaat onder de namen “Incognito” </a:t>
            </a:r>
            <a:r>
              <a:rPr lang="nl-BE" dirty="0"/>
              <a:t>(Chrome), “</a:t>
            </a:r>
            <a:r>
              <a:rPr lang="nl-BE" dirty="0" err="1"/>
              <a:t>InPrivate</a:t>
            </a:r>
            <a:r>
              <a:rPr lang="nl-BE" dirty="0"/>
              <a:t>” </a:t>
            </a:r>
            <a:r>
              <a:rPr lang="nl-BE" dirty="0" smtClean="0"/>
              <a:t>(</a:t>
            </a:r>
            <a:r>
              <a:rPr lang="nl-BE" dirty="0" err="1" smtClean="0"/>
              <a:t>Edge</a:t>
            </a:r>
            <a:r>
              <a:rPr lang="nl-BE" dirty="0" smtClean="0"/>
              <a:t>, IE) </a:t>
            </a:r>
            <a:r>
              <a:rPr lang="nl-BE" dirty="0"/>
              <a:t>en “Privénavigatie” (Firefox</a:t>
            </a:r>
            <a:r>
              <a:rPr lang="nl-BE" dirty="0" smtClean="0"/>
              <a:t>)</a:t>
            </a:r>
          </a:p>
          <a:p>
            <a:r>
              <a:rPr lang="nl-BE" dirty="0" smtClean="0"/>
              <a:t>Verbergt surfgedrag voor </a:t>
            </a:r>
            <a:r>
              <a:rPr lang="nl-BE" dirty="0"/>
              <a:t>degenen die na </a:t>
            </a:r>
            <a:r>
              <a:rPr lang="nl-BE" dirty="0" smtClean="0"/>
              <a:t>jou </a:t>
            </a:r>
            <a:r>
              <a:rPr lang="nl-BE" dirty="0"/>
              <a:t>dezelfde computer </a:t>
            </a:r>
            <a:r>
              <a:rPr lang="nl-BE" dirty="0" smtClean="0"/>
              <a:t>gebruiken</a:t>
            </a:r>
          </a:p>
          <a:p>
            <a:r>
              <a:rPr lang="nl-BE" dirty="0" smtClean="0"/>
              <a:t>Starten</a:t>
            </a:r>
          </a:p>
          <a:p>
            <a:pPr lvl="1"/>
            <a:r>
              <a:rPr lang="nl-BE" dirty="0" err="1" smtClean="0"/>
              <a:t>Edge</a:t>
            </a:r>
            <a:r>
              <a:rPr lang="nl-BE" dirty="0" smtClean="0"/>
              <a:t> en Firefox: CTRL </a:t>
            </a:r>
            <a:r>
              <a:rPr lang="nl-BE" dirty="0"/>
              <a:t>+ SHIFT + </a:t>
            </a:r>
            <a:r>
              <a:rPr lang="nl-BE" dirty="0" smtClean="0"/>
              <a:t>P</a:t>
            </a:r>
          </a:p>
          <a:p>
            <a:pPr lvl="1"/>
            <a:r>
              <a:rPr lang="nl-BE" dirty="0" smtClean="0"/>
              <a:t>Chrome: CTRL </a:t>
            </a:r>
            <a:r>
              <a:rPr lang="nl-BE" dirty="0"/>
              <a:t>+ SHIFT + N</a:t>
            </a:r>
            <a:endParaRPr lang="nl-BE" dirty="0" smtClean="0"/>
          </a:p>
          <a:p>
            <a:r>
              <a:rPr lang="nl-BE" dirty="0" smtClean="0"/>
              <a:t>Na afsluiten geen geschiedenis, geen cookies, geen wachtwoorden, geen cache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1974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Surf waar mogelijk met HTTPS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HTTPS </a:t>
            </a:r>
            <a:r>
              <a:rPr lang="nl-BE" dirty="0" err="1" smtClean="0">
                <a:solidFill>
                  <a:schemeClr val="tx2"/>
                </a:solidFill>
              </a:rPr>
              <a:t>Everywhere</a:t>
            </a:r>
            <a:endParaRPr lang="nl-BE" dirty="0">
              <a:solidFill>
                <a:schemeClr val="tx2"/>
              </a:solidFill>
            </a:endParaRPr>
          </a:p>
          <a:p>
            <a:r>
              <a:rPr lang="nl-BE" dirty="0" smtClean="0"/>
              <a:t>Een browser-</a:t>
            </a:r>
            <a:r>
              <a:rPr lang="nl-BE" dirty="0" err="1" smtClean="0"/>
              <a:t>plugin</a:t>
            </a:r>
            <a:r>
              <a:rPr lang="nl-BE" dirty="0" smtClean="0"/>
              <a:t>, ontwikkeld door </a:t>
            </a:r>
            <a:r>
              <a:rPr lang="nl-BE" dirty="0"/>
              <a:t>Tor en Electronic Frontier </a:t>
            </a:r>
            <a:r>
              <a:rPr lang="nl-BE" dirty="0" smtClean="0"/>
              <a:t>Foundation</a:t>
            </a:r>
          </a:p>
          <a:p>
            <a:r>
              <a:rPr lang="nl-BE" dirty="0" smtClean="0"/>
              <a:t>Dwingt </a:t>
            </a:r>
            <a:r>
              <a:rPr lang="nl-BE" dirty="0"/>
              <a:t>websites </a:t>
            </a:r>
            <a:r>
              <a:rPr lang="nl-BE" dirty="0" smtClean="0"/>
              <a:t>om </a:t>
            </a:r>
            <a:r>
              <a:rPr lang="nl-BE" dirty="0"/>
              <a:t>gebruik te maken van het veilige protocol </a:t>
            </a:r>
            <a:r>
              <a:rPr lang="nl-BE" dirty="0" smtClean="0"/>
              <a:t>HTTPS</a:t>
            </a:r>
          </a:p>
          <a:p>
            <a:r>
              <a:rPr lang="nl-BE" dirty="0" smtClean="0"/>
              <a:t>Zorgt </a:t>
            </a:r>
            <a:r>
              <a:rPr lang="nl-BE" dirty="0"/>
              <a:t>ervoor dat de data die je verstuurt naar een website versleuteld </a:t>
            </a:r>
            <a:r>
              <a:rPr lang="nl-BE" dirty="0" smtClean="0"/>
              <a:t>worden, </a:t>
            </a:r>
            <a:r>
              <a:rPr lang="nl-BE" dirty="0"/>
              <a:t>zodat onderschepte data </a:t>
            </a:r>
            <a:r>
              <a:rPr lang="nl-BE" dirty="0" smtClean="0"/>
              <a:t>onbruikbaar zijn</a:t>
            </a:r>
          </a:p>
          <a:p>
            <a:r>
              <a:rPr lang="nl-BE" dirty="0" smtClean="0"/>
              <a:t>Chrome, Firefox: </a:t>
            </a:r>
            <a:r>
              <a:rPr lang="nl-BE" dirty="0" smtClean="0">
                <a:hlinkClick r:id="rId2"/>
              </a:rPr>
              <a:t>www.eff.org/https-everywhere</a:t>
            </a:r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5519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Gebruik een </a:t>
            </a:r>
            <a:r>
              <a:rPr lang="nl-BE" dirty="0" smtClean="0"/>
              <a:t>wachtwoordmanager</a:t>
            </a:r>
            <a:endParaRPr lang="nl-BE" dirty="0"/>
          </a:p>
        </p:txBody>
      </p:sp>
      <p:pic>
        <p:nvPicPr>
          <p:cNvPr id="4" name="Afbeelding 3" descr="Micah Lee en Edward Snowden" title="Micah Lee en Edward Snowd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103" y="2485124"/>
            <a:ext cx="2913079" cy="1857916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680320" y="2485123"/>
            <a:ext cx="635479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i="1" dirty="0" err="1"/>
              <a:t>Snowden</a:t>
            </a:r>
            <a:r>
              <a:rPr lang="nl-BE" sz="2000" dirty="0"/>
              <a:t>: </a:t>
            </a:r>
            <a:r>
              <a:rPr lang="nl-BE" sz="2000" dirty="0" smtClean="0"/>
              <a:t>“Uw </a:t>
            </a:r>
            <a:r>
              <a:rPr lang="nl-BE" sz="2000" dirty="0" err="1"/>
              <a:t>logins</a:t>
            </a:r>
            <a:r>
              <a:rPr lang="nl-BE" sz="2000" dirty="0"/>
              <a:t> kunnen gecompromitteerd worden doordat een dienst die u in 2007 gebruikte, wordt gehackt. Het wachtwoord dat u daar gebruikte, gebruikt u ook voor uw Gmail-account. Met een wachtwoordmanager kunt u complexe wachtwoorden gebruiken, die uniek zijn voor elke site. </a:t>
            </a:r>
            <a:r>
              <a:rPr lang="nl-BE" sz="2000" dirty="0" smtClean="0"/>
              <a:t>U </a:t>
            </a:r>
            <a:r>
              <a:rPr lang="nl-BE" sz="2000" dirty="0"/>
              <a:t>hoeft dan nog maar één wachtwoord te onthouden</a:t>
            </a:r>
            <a:r>
              <a:rPr lang="nl-BE" sz="2000" dirty="0" smtClean="0"/>
              <a:t>.”</a:t>
            </a:r>
          </a:p>
          <a:p>
            <a:endParaRPr lang="nl-BE" dirty="0" smtClean="0"/>
          </a:p>
          <a:p>
            <a:r>
              <a:rPr lang="nl-BE" sz="1600" i="1" dirty="0" smtClean="0"/>
              <a:t>The </a:t>
            </a:r>
            <a:r>
              <a:rPr lang="nl-BE" sz="1600" i="1" dirty="0" err="1" smtClean="0"/>
              <a:t>Intercept</a:t>
            </a:r>
            <a:r>
              <a:rPr lang="nl-BE" sz="1600" i="1" dirty="0" smtClean="0"/>
              <a:t>, november 2015</a:t>
            </a:r>
          </a:p>
          <a:p>
            <a:endParaRPr lang="nl-BE" dirty="0"/>
          </a:p>
          <a:p>
            <a:r>
              <a:rPr lang="nl-BE" dirty="0" smtClean="0"/>
              <a:t>Toepassingen: </a:t>
            </a:r>
            <a:r>
              <a:rPr lang="nl-BE" dirty="0" err="1">
                <a:solidFill>
                  <a:schemeClr val="tx2"/>
                </a:solidFill>
              </a:rPr>
              <a:t>KeePassX</a:t>
            </a:r>
            <a:r>
              <a:rPr lang="nl-BE" dirty="0"/>
              <a:t>, </a:t>
            </a:r>
            <a:r>
              <a:rPr lang="nl-BE" dirty="0" err="1" smtClean="0">
                <a:solidFill>
                  <a:schemeClr val="tx2"/>
                </a:solidFill>
              </a:rPr>
              <a:t>LastPass</a:t>
            </a:r>
            <a:r>
              <a:rPr lang="nl-BE" dirty="0"/>
              <a:t>, </a:t>
            </a:r>
            <a:r>
              <a:rPr lang="nl-BE" dirty="0">
                <a:solidFill>
                  <a:schemeClr val="tx2"/>
                </a:solidFill>
              </a:rPr>
              <a:t>1Password</a:t>
            </a:r>
          </a:p>
        </p:txBody>
      </p:sp>
    </p:spTree>
    <p:extLst>
      <p:ext uri="{BB962C8B-B14F-4D97-AF65-F5344CB8AC3E}">
        <p14:creationId xmlns:p14="http://schemas.microsoft.com/office/powerpoint/2010/main" val="321384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Gebruik een privacy-vriendelijke zoekmachine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4"/>
            <a:ext cx="9613861" cy="3709700"/>
          </a:xfrm>
        </p:spPr>
        <p:txBody>
          <a:bodyPr>
            <a:normAutofit/>
          </a:bodyPr>
          <a:lstStyle/>
          <a:p>
            <a:r>
              <a:rPr lang="nl-BE" dirty="0"/>
              <a:t>De grote zoekmachines </a:t>
            </a:r>
            <a:r>
              <a:rPr lang="nl-BE" dirty="0" smtClean="0"/>
              <a:t>slaan al je zoekgegevens op, gekoppeld aan je IP-adres</a:t>
            </a:r>
          </a:p>
          <a:p>
            <a:pPr lvl="1"/>
            <a:r>
              <a:rPr lang="nl-BE" dirty="0" smtClean="0"/>
              <a:t>Zoektermen</a:t>
            </a:r>
            <a:r>
              <a:rPr lang="nl-BE" dirty="0"/>
              <a:t>, </a:t>
            </a:r>
            <a:r>
              <a:rPr lang="nl-BE" dirty="0" smtClean="0"/>
              <a:t>tijdstip </a:t>
            </a:r>
            <a:r>
              <a:rPr lang="nl-BE" dirty="0"/>
              <a:t>van </a:t>
            </a:r>
            <a:r>
              <a:rPr lang="nl-BE" dirty="0" smtClean="0"/>
              <a:t>je zoekopdracht</a:t>
            </a:r>
            <a:r>
              <a:rPr lang="nl-BE" dirty="0"/>
              <a:t>, </a:t>
            </a:r>
            <a:r>
              <a:rPr lang="nl-BE" dirty="0" smtClean="0"/>
              <a:t>de links waarop je klikt</a:t>
            </a:r>
          </a:p>
          <a:p>
            <a:r>
              <a:rPr lang="nl-BE" dirty="0" smtClean="0"/>
              <a:t>Gebruik </a:t>
            </a:r>
            <a:r>
              <a:rPr lang="nl-BE" dirty="0" err="1" smtClean="0">
                <a:solidFill>
                  <a:schemeClr val="tx2"/>
                </a:solidFill>
              </a:rPr>
              <a:t>DuckDuckGo</a:t>
            </a:r>
            <a:r>
              <a:rPr lang="nl-BE" dirty="0" smtClean="0"/>
              <a:t> of </a:t>
            </a:r>
            <a:r>
              <a:rPr lang="nl-BE" dirty="0" err="1" smtClean="0">
                <a:solidFill>
                  <a:schemeClr val="tx2"/>
                </a:solidFill>
              </a:rPr>
              <a:t>Ixquick</a:t>
            </a:r>
            <a:endParaRPr lang="nl-BE" dirty="0" smtClean="0">
              <a:solidFill>
                <a:schemeClr val="tx2"/>
              </a:solidFill>
            </a:endParaRPr>
          </a:p>
          <a:p>
            <a:pPr lvl="1"/>
            <a:r>
              <a:rPr lang="nl-BE" dirty="0" smtClean="0"/>
              <a:t>Verzamelen </a:t>
            </a:r>
            <a:r>
              <a:rPr lang="nl-BE" dirty="0"/>
              <a:t>of </a:t>
            </a:r>
            <a:r>
              <a:rPr lang="nl-BE" dirty="0" smtClean="0"/>
              <a:t>delen geen persoonlijke informatie</a:t>
            </a:r>
          </a:p>
          <a:p>
            <a:r>
              <a:rPr lang="nl-BE" dirty="0" smtClean="0"/>
              <a:t>Gebruik je toch Google, installeer dan een link cleaner</a:t>
            </a:r>
          </a:p>
          <a:p>
            <a:pPr lvl="1"/>
            <a:r>
              <a:rPr lang="nl-BE" dirty="0" smtClean="0"/>
              <a:t>Google kan dan je zoekgeschiedenis niet bijhouden</a:t>
            </a:r>
          </a:p>
          <a:p>
            <a:r>
              <a:rPr lang="nl-BE" dirty="0" smtClean="0"/>
              <a:t>Er is een </a:t>
            </a:r>
            <a:r>
              <a:rPr lang="nl-BE" dirty="0" err="1" smtClean="0"/>
              <a:t>DuckDuckGo</a:t>
            </a:r>
            <a:r>
              <a:rPr lang="nl-BE" dirty="0" smtClean="0"/>
              <a:t>-app voor iOS en Android</a:t>
            </a:r>
          </a:p>
          <a:p>
            <a:r>
              <a:rPr lang="nl-BE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3647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Gebruik een Link Cleaner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680321" y="2545492"/>
            <a:ext cx="96138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http://</a:t>
            </a:r>
            <a:r>
              <a:rPr lang="nl-BE" dirty="0" smtClean="0"/>
              <a:t>www.google.be/url?sa=t&amp;rct=j&amp;q=bitmappers&amp;source=web&amp;cd=1&amp;cad=rja&amp;uact=8&amp;ved=0BCwQFjAAahUKEwismtbT1ZrJAhVDThQKHZdOCYk&amp;url=http%3A%2F%2Fwww.bitmappers.be%2F&amp;usg=AFQjNCGVw8jHhljv4EmMsBGBWCU9FCjXPA&amp;bvm=bv.107763241,d.ZWU</a:t>
            </a:r>
          </a:p>
          <a:p>
            <a:endParaRPr lang="nl-BE" dirty="0"/>
          </a:p>
          <a:p>
            <a:endParaRPr lang="nl-BE" dirty="0"/>
          </a:p>
          <a:p>
            <a:endParaRPr lang="nl-BE" dirty="0" smtClean="0"/>
          </a:p>
          <a:p>
            <a:r>
              <a:rPr lang="nl-BE" dirty="0" smtClean="0"/>
              <a:t>http</a:t>
            </a:r>
            <a:r>
              <a:rPr lang="nl-BE" dirty="0"/>
              <a:t>://www.bitmappers.be/</a:t>
            </a:r>
          </a:p>
        </p:txBody>
      </p:sp>
      <p:cxnSp>
        <p:nvCxnSpPr>
          <p:cNvPr id="9" name="Rechte verbindingslijn met pijl 8"/>
          <p:cNvCxnSpPr/>
          <p:nvPr/>
        </p:nvCxnSpPr>
        <p:spPr>
          <a:xfrm flipH="1">
            <a:off x="2141838" y="3550508"/>
            <a:ext cx="724930" cy="61783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134" y="5028340"/>
            <a:ext cx="5119813" cy="110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Gebruik een </a:t>
            </a:r>
            <a:r>
              <a:rPr lang="nl-BE" dirty="0" err="1" smtClean="0"/>
              <a:t>adBlocker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adBlockers</a:t>
            </a:r>
            <a:r>
              <a:rPr lang="nl-BE" dirty="0" smtClean="0"/>
              <a:t> doen meer dan alleen agressieve en opdringerige reclame onderdrukken</a:t>
            </a:r>
          </a:p>
          <a:p>
            <a:r>
              <a:rPr lang="nl-BE" dirty="0" smtClean="0"/>
              <a:t>Ook cookies </a:t>
            </a:r>
            <a:r>
              <a:rPr lang="nl-BE" dirty="0"/>
              <a:t>en </a:t>
            </a:r>
            <a:r>
              <a:rPr lang="nl-BE" dirty="0" smtClean="0"/>
              <a:t>scripts van reclamemakers zijn een pest die je best onderdrukt</a:t>
            </a:r>
          </a:p>
          <a:p>
            <a:pPr lvl="1"/>
            <a:r>
              <a:rPr lang="nl-BE" dirty="0" smtClean="0"/>
              <a:t>Dubieuze reclamemakers kunnen via gekoppelde scripts malware installeren</a:t>
            </a:r>
          </a:p>
          <a:p>
            <a:pPr lvl="1"/>
            <a:r>
              <a:rPr lang="nl-BE" dirty="0" smtClean="0"/>
              <a:t>Drive-</a:t>
            </a:r>
            <a:r>
              <a:rPr lang="nl-BE" dirty="0" err="1" smtClean="0"/>
              <a:t>by</a:t>
            </a:r>
            <a:r>
              <a:rPr lang="nl-BE" dirty="0" smtClean="0"/>
              <a:t>-besmettingen doordat scripts je doorlinken naar </a:t>
            </a:r>
            <a:r>
              <a:rPr lang="nl-BE" dirty="0" err="1" smtClean="0"/>
              <a:t>exploit</a:t>
            </a:r>
            <a:r>
              <a:rPr lang="nl-BE" dirty="0" smtClean="0"/>
              <a:t>-servers</a:t>
            </a:r>
          </a:p>
          <a:p>
            <a:r>
              <a:rPr lang="nl-BE" dirty="0" err="1" smtClean="0"/>
              <a:t>Snowden</a:t>
            </a:r>
            <a:r>
              <a:rPr lang="nl-BE" dirty="0" smtClean="0"/>
              <a:t>: “Het </a:t>
            </a:r>
            <a:r>
              <a:rPr lang="nl-BE" dirty="0"/>
              <a:t>gebruik van </a:t>
            </a:r>
            <a:r>
              <a:rPr lang="nl-BE" dirty="0" err="1" smtClean="0"/>
              <a:t>adBlockers</a:t>
            </a:r>
            <a:r>
              <a:rPr lang="nl-BE" dirty="0" smtClean="0"/>
              <a:t> </a:t>
            </a:r>
            <a:r>
              <a:rPr lang="nl-BE" dirty="0"/>
              <a:t>is geen recht, maar een </a:t>
            </a:r>
            <a:r>
              <a:rPr lang="nl-BE" dirty="0" smtClean="0"/>
              <a:t>plicht”</a:t>
            </a:r>
          </a:p>
          <a:p>
            <a:r>
              <a:rPr lang="nl-BE" dirty="0" smtClean="0"/>
              <a:t>Toepassingen: </a:t>
            </a:r>
            <a:r>
              <a:rPr lang="nl-BE" dirty="0" err="1" smtClean="0">
                <a:solidFill>
                  <a:schemeClr val="tx2"/>
                </a:solidFill>
              </a:rPr>
              <a:t>AdBlock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Edge</a:t>
            </a:r>
            <a:r>
              <a:rPr lang="nl-BE" dirty="0" smtClean="0"/>
              <a:t>, </a:t>
            </a:r>
            <a:r>
              <a:rPr lang="nl-BE" dirty="0" err="1" smtClean="0">
                <a:solidFill>
                  <a:schemeClr val="tx2"/>
                </a:solidFill>
              </a:rPr>
              <a:t>uBlock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Origin</a:t>
            </a:r>
            <a:r>
              <a:rPr lang="nl-BE" dirty="0"/>
              <a:t>, </a:t>
            </a:r>
            <a:r>
              <a:rPr lang="nl-BE" dirty="0" err="1">
                <a:solidFill>
                  <a:schemeClr val="tx2"/>
                </a:solidFill>
              </a:rPr>
              <a:t>BluHell</a:t>
            </a:r>
            <a:endParaRPr lang="nl-B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4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Eenvoudige en gesofisticeerde </a:t>
            </a:r>
            <a:r>
              <a:rPr lang="nl-BE" dirty="0" err="1" smtClean="0"/>
              <a:t>adBlockers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>
                <a:solidFill>
                  <a:schemeClr val="tx2"/>
                </a:solidFill>
              </a:rPr>
              <a:t>BluHell</a:t>
            </a:r>
            <a:r>
              <a:rPr lang="nl-BE" dirty="0" smtClean="0"/>
              <a:t>: installeren, … klaar (geen omkijken naar)</a:t>
            </a:r>
          </a:p>
          <a:p>
            <a:r>
              <a:rPr lang="nl-BE" dirty="0" err="1">
                <a:solidFill>
                  <a:schemeClr val="tx2"/>
                </a:solidFill>
              </a:rPr>
              <a:t>AdBlock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Edge</a:t>
            </a:r>
            <a:r>
              <a:rPr lang="nl-BE" dirty="0" smtClean="0"/>
              <a:t> en </a:t>
            </a:r>
            <a:r>
              <a:rPr lang="nl-BE" dirty="0" err="1" smtClean="0">
                <a:solidFill>
                  <a:schemeClr val="tx2"/>
                </a:solidFill>
              </a:rPr>
              <a:t>uBlock</a:t>
            </a:r>
            <a:r>
              <a:rPr lang="nl-BE" dirty="0" smtClean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Origin</a:t>
            </a:r>
            <a:r>
              <a:rPr lang="nl-BE" dirty="0" smtClean="0"/>
              <a:t>: </a:t>
            </a:r>
          </a:p>
          <a:p>
            <a:pPr lvl="1"/>
            <a:r>
              <a:rPr lang="nl-BE" dirty="0" smtClean="0"/>
              <a:t>Werken al vrij behoorlijk met standaardinstellingen</a:t>
            </a:r>
          </a:p>
          <a:p>
            <a:pPr lvl="1"/>
            <a:r>
              <a:rPr lang="nl-BE" dirty="0" smtClean="0"/>
              <a:t>Zijn in hoge mate te finetunen met eigen filters, regels en uitzonderingen</a:t>
            </a:r>
          </a:p>
          <a:p>
            <a:r>
              <a:rPr lang="nl-BE" dirty="0" smtClean="0"/>
              <a:t>Opgelet: </a:t>
            </a:r>
            <a:r>
              <a:rPr lang="nl-BE" dirty="0" err="1" smtClean="0">
                <a:solidFill>
                  <a:schemeClr val="tx2"/>
                </a:solidFill>
              </a:rPr>
              <a:t>adBlock</a:t>
            </a:r>
            <a:r>
              <a:rPr lang="nl-BE" dirty="0" smtClean="0">
                <a:solidFill>
                  <a:schemeClr val="tx2"/>
                </a:solidFill>
              </a:rPr>
              <a:t> Plus</a:t>
            </a:r>
            <a:r>
              <a:rPr lang="nl-BE" dirty="0" smtClean="0"/>
              <a:t> is dubieus geworden</a:t>
            </a:r>
          </a:p>
          <a:p>
            <a:pPr lvl="1"/>
            <a:r>
              <a:rPr lang="nl-BE" dirty="0" smtClean="0"/>
              <a:t>ABP laat zich betalen om advertenties toch door te laten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6847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Gebruik een cookiemanager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6947917" cy="3619084"/>
          </a:xfrm>
        </p:spPr>
        <p:txBody>
          <a:bodyPr/>
          <a:lstStyle/>
          <a:p>
            <a:r>
              <a:rPr lang="nl-BE" dirty="0" smtClean="0"/>
              <a:t>Misverstand: </a:t>
            </a:r>
            <a:r>
              <a:rPr lang="nl-BE" dirty="0" err="1" smtClean="0"/>
              <a:t>CCleaner</a:t>
            </a:r>
            <a:r>
              <a:rPr lang="nl-BE" dirty="0" smtClean="0"/>
              <a:t> is </a:t>
            </a:r>
            <a:r>
              <a:rPr lang="nl-BE" b="1" i="1" dirty="0" smtClean="0"/>
              <a:t>geen</a:t>
            </a:r>
            <a:r>
              <a:rPr lang="nl-BE" dirty="0" smtClean="0"/>
              <a:t> gesofisticeerde cookiemanager</a:t>
            </a:r>
          </a:p>
          <a:p>
            <a:r>
              <a:rPr lang="nl-BE" dirty="0" smtClean="0"/>
              <a:t>Slechts basaal op gebied van cookies</a:t>
            </a:r>
          </a:p>
          <a:p>
            <a:pPr lvl="1"/>
            <a:r>
              <a:rPr lang="nl-BE" dirty="0" smtClean="0"/>
              <a:t>Enkel On </a:t>
            </a:r>
            <a:r>
              <a:rPr lang="nl-BE" dirty="0" err="1" smtClean="0"/>
              <a:t>Demand</a:t>
            </a:r>
            <a:endParaRPr lang="nl-BE" dirty="0" smtClean="0"/>
          </a:p>
          <a:p>
            <a:pPr lvl="1"/>
            <a:r>
              <a:rPr lang="nl-BE" dirty="0" smtClean="0"/>
              <a:t>Wel bepaald niveau van selectiviteit mogelijk</a:t>
            </a:r>
          </a:p>
          <a:p>
            <a:pPr lvl="1"/>
            <a:r>
              <a:rPr lang="nl-BE" dirty="0" smtClean="0"/>
              <a:t>Kijk bij opties/cookies</a:t>
            </a:r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057" y="2336873"/>
            <a:ext cx="252412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7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Wat zijn cookies?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Kleine tekstbestandjes die </a:t>
            </a:r>
            <a:r>
              <a:rPr lang="nl-BE" dirty="0"/>
              <a:t>een server </a:t>
            </a:r>
            <a:r>
              <a:rPr lang="nl-BE" dirty="0" smtClean="0"/>
              <a:t>lokaal opslaat </a:t>
            </a:r>
            <a:r>
              <a:rPr lang="nl-BE" dirty="0"/>
              <a:t>en bij een volgend bezoek weer </a:t>
            </a:r>
            <a:r>
              <a:rPr lang="nl-BE" dirty="0" smtClean="0"/>
              <a:t>uitleest (max. 4 KB)</a:t>
            </a:r>
          </a:p>
          <a:p>
            <a:r>
              <a:rPr lang="nl-BE" dirty="0" smtClean="0"/>
              <a:t>Geaccepteerd (functioneel) gebruik:</a:t>
            </a:r>
          </a:p>
          <a:p>
            <a:pPr lvl="1"/>
            <a:r>
              <a:rPr lang="nl-BE" dirty="0" smtClean="0"/>
              <a:t>Onthouden </a:t>
            </a:r>
            <a:r>
              <a:rPr lang="nl-BE" dirty="0"/>
              <a:t>van </a:t>
            </a:r>
            <a:r>
              <a:rPr lang="nl-BE" dirty="0" smtClean="0"/>
              <a:t>loginnaam</a:t>
            </a:r>
          </a:p>
          <a:p>
            <a:pPr lvl="1"/>
            <a:r>
              <a:rPr lang="nl-BE" dirty="0" smtClean="0"/>
              <a:t>Onthouden van taalvoorkeur of comfortinstellingen (kleur, lettertype)</a:t>
            </a:r>
            <a:endParaRPr lang="nl-BE" dirty="0"/>
          </a:p>
          <a:p>
            <a:r>
              <a:rPr lang="nl-BE" dirty="0" smtClean="0"/>
              <a:t>Dubieus gebruik:</a:t>
            </a:r>
          </a:p>
          <a:p>
            <a:pPr lvl="1"/>
            <a:r>
              <a:rPr lang="nl-BE" dirty="0" err="1" smtClean="0"/>
              <a:t>Profiling</a:t>
            </a:r>
            <a:r>
              <a:rPr lang="nl-BE" dirty="0" smtClean="0"/>
              <a:t>, tracking</a:t>
            </a:r>
            <a:endParaRPr lang="nl-BE" dirty="0"/>
          </a:p>
          <a:p>
            <a:r>
              <a:rPr lang="nl-BE" dirty="0"/>
              <a:t>In opspraak </a:t>
            </a:r>
            <a:r>
              <a:rPr lang="nl-BE" dirty="0" smtClean="0"/>
              <a:t>nadat </a:t>
            </a:r>
            <a:r>
              <a:rPr lang="nl-BE" dirty="0"/>
              <a:t>advertentiebureau </a:t>
            </a:r>
            <a:r>
              <a:rPr lang="nl-BE" dirty="0" err="1"/>
              <a:t>DoubleClick</a:t>
            </a:r>
            <a:r>
              <a:rPr lang="nl-BE" dirty="0"/>
              <a:t> </a:t>
            </a:r>
            <a:r>
              <a:rPr lang="nl-BE" dirty="0" err="1"/>
              <a:t>naamsgegevens</a:t>
            </a:r>
            <a:r>
              <a:rPr lang="nl-BE" dirty="0"/>
              <a:t> </a:t>
            </a:r>
            <a:r>
              <a:rPr lang="nl-BE" dirty="0" smtClean="0"/>
              <a:t>ging koppelen </a:t>
            </a:r>
            <a:r>
              <a:rPr lang="nl-BE" dirty="0"/>
              <a:t>aan profielen van surfers</a:t>
            </a:r>
          </a:p>
        </p:txBody>
      </p:sp>
    </p:spTree>
    <p:extLst>
      <p:ext uri="{BB962C8B-B14F-4D97-AF65-F5344CB8AC3E}">
        <p14:creationId xmlns:p14="http://schemas.microsoft.com/office/powerpoint/2010/main" val="332091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Tracking </a:t>
            </a:r>
            <a:r>
              <a:rPr lang="nl-BE" b="1" dirty="0" smtClean="0"/>
              <a:t>cookies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smtClean="0"/>
              <a:t>Je </a:t>
            </a:r>
            <a:r>
              <a:rPr lang="nl-BE" dirty="0"/>
              <a:t>bezoekt een website (laten we deze website A noemen) die reclame </a:t>
            </a:r>
            <a:r>
              <a:rPr lang="nl-BE" dirty="0" smtClean="0"/>
              <a:t>op haar pagina heeft</a:t>
            </a:r>
          </a:p>
          <a:p>
            <a:r>
              <a:rPr lang="nl-BE" dirty="0" smtClean="0"/>
              <a:t>Deze </a:t>
            </a:r>
            <a:r>
              <a:rPr lang="nl-BE" dirty="0"/>
              <a:t>reclame is meestal afkomstig van de website van een </a:t>
            </a:r>
            <a:r>
              <a:rPr lang="nl-BE" dirty="0" smtClean="0"/>
              <a:t>advertentiebureau</a:t>
            </a:r>
          </a:p>
          <a:p>
            <a:r>
              <a:rPr lang="nl-BE" dirty="0" smtClean="0"/>
              <a:t>Het </a:t>
            </a:r>
            <a:r>
              <a:rPr lang="nl-BE" dirty="0"/>
              <a:t>advertentiebureau </a:t>
            </a:r>
            <a:r>
              <a:rPr lang="nl-BE" dirty="0" smtClean="0"/>
              <a:t>kan </a:t>
            </a:r>
            <a:r>
              <a:rPr lang="nl-BE" dirty="0"/>
              <a:t>ook </a:t>
            </a:r>
            <a:r>
              <a:rPr lang="nl-BE" dirty="0" smtClean="0"/>
              <a:t>cookies plaatsen</a:t>
            </a:r>
            <a:endParaRPr lang="nl-BE" dirty="0"/>
          </a:p>
          <a:p>
            <a:r>
              <a:rPr lang="nl-BE" dirty="0" smtClean="0"/>
              <a:t>Later kom je </a:t>
            </a:r>
            <a:r>
              <a:rPr lang="nl-BE" dirty="0"/>
              <a:t>op een andere website (website B</a:t>
            </a:r>
            <a:r>
              <a:rPr lang="nl-BE" dirty="0" smtClean="0"/>
              <a:t>)</a:t>
            </a:r>
          </a:p>
          <a:p>
            <a:r>
              <a:rPr lang="nl-BE" dirty="0" smtClean="0"/>
              <a:t>Website B werkt met </a:t>
            </a:r>
            <a:r>
              <a:rPr lang="nl-BE" dirty="0"/>
              <a:t>ditzelfde advertentiebureau</a:t>
            </a:r>
            <a:endParaRPr lang="nl-BE" dirty="0" smtClean="0"/>
          </a:p>
          <a:p>
            <a:r>
              <a:rPr lang="nl-BE" dirty="0" smtClean="0"/>
              <a:t>Kan dus het </a:t>
            </a:r>
            <a:r>
              <a:rPr lang="nl-BE" dirty="0"/>
              <a:t>eerder geplaatste cookie </a:t>
            </a:r>
            <a:r>
              <a:rPr lang="nl-BE" dirty="0" smtClean="0"/>
              <a:t>opvragen en zelfs wijzigen</a:t>
            </a:r>
            <a:endParaRPr lang="nl-BE" dirty="0"/>
          </a:p>
          <a:p>
            <a:r>
              <a:rPr lang="nl-BE" dirty="0" smtClean="0"/>
              <a:t>Hierdoor weet het </a:t>
            </a:r>
            <a:r>
              <a:rPr lang="nl-BE" dirty="0"/>
              <a:t>advertentiebureau </a:t>
            </a:r>
            <a:r>
              <a:rPr lang="nl-BE" dirty="0" smtClean="0"/>
              <a:t>dat </a:t>
            </a:r>
            <a:r>
              <a:rPr lang="nl-BE" dirty="0"/>
              <a:t>de gebruiker </a:t>
            </a:r>
            <a:r>
              <a:rPr lang="nl-BE" dirty="0" smtClean="0"/>
              <a:t>websites </a:t>
            </a:r>
            <a:r>
              <a:rPr lang="nl-BE" dirty="0"/>
              <a:t>A </a:t>
            </a:r>
            <a:r>
              <a:rPr lang="nl-BE" dirty="0" smtClean="0"/>
              <a:t>en B bezocht heeft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4041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Not </a:t>
            </a:r>
            <a:r>
              <a:rPr lang="en-US" dirty="0" smtClean="0"/>
              <a:t>Track (DNT)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Een browserfunctie waarmee je aangeeft dat je niet gevolgd wil worden</a:t>
            </a:r>
          </a:p>
          <a:p>
            <a:r>
              <a:rPr lang="nl-BE" dirty="0" smtClean="0"/>
              <a:t>Te vinden bij instellingen</a:t>
            </a:r>
          </a:p>
          <a:p>
            <a:pPr lvl="1"/>
            <a:r>
              <a:rPr lang="nl-BE" dirty="0" smtClean="0"/>
              <a:t>Firefox</a:t>
            </a:r>
            <a:r>
              <a:rPr lang="nl-BE" dirty="0"/>
              <a:t>, </a:t>
            </a:r>
            <a:r>
              <a:rPr lang="nl-BE" dirty="0" err="1"/>
              <a:t>Edge</a:t>
            </a:r>
            <a:r>
              <a:rPr lang="nl-BE" dirty="0"/>
              <a:t>, IE, Safari, Opera, </a:t>
            </a:r>
            <a:r>
              <a:rPr lang="nl-BE" dirty="0" smtClean="0"/>
              <a:t>Chrome</a:t>
            </a:r>
          </a:p>
          <a:p>
            <a:r>
              <a:rPr lang="nl-BE" dirty="0" smtClean="0"/>
              <a:t>Eigenlijk een HTTP Header-veld met 3 mogelijke toestanden:</a:t>
            </a:r>
          </a:p>
          <a:p>
            <a:pPr lvl="1"/>
            <a:r>
              <a:rPr lang="nl-BE" dirty="0" smtClean="0"/>
              <a:t>1 = Gebruiker wil niet gevolgd worden (</a:t>
            </a:r>
            <a:r>
              <a:rPr lang="nl-BE" dirty="0" err="1" smtClean="0"/>
              <a:t>opt</a:t>
            </a:r>
            <a:r>
              <a:rPr lang="nl-BE" dirty="0" smtClean="0"/>
              <a:t> out)</a:t>
            </a:r>
          </a:p>
          <a:p>
            <a:pPr lvl="1"/>
            <a:r>
              <a:rPr lang="nl-BE" dirty="0" smtClean="0"/>
              <a:t>0 = Gebruiker wil wel gevolgd worden (</a:t>
            </a:r>
            <a:r>
              <a:rPr lang="nl-BE" dirty="0" err="1" smtClean="0"/>
              <a:t>opt</a:t>
            </a:r>
            <a:r>
              <a:rPr lang="nl-BE" dirty="0" smtClean="0"/>
              <a:t> in)</a:t>
            </a:r>
          </a:p>
          <a:p>
            <a:pPr lvl="1"/>
            <a:r>
              <a:rPr lang="nl-BE" dirty="0" err="1" smtClean="0"/>
              <a:t>null</a:t>
            </a:r>
            <a:r>
              <a:rPr lang="nl-BE" dirty="0" smtClean="0"/>
              <a:t> = Header-veld wordt niet verzonden (geen voorkeur). </a:t>
            </a:r>
            <a:r>
              <a:rPr lang="nl-BE" b="1" i="1" dirty="0" smtClean="0"/>
              <a:t>Standaard</a:t>
            </a:r>
          </a:p>
          <a:p>
            <a:r>
              <a:rPr lang="nl-BE" dirty="0" smtClean="0"/>
              <a:t>Grootste bezwaar: websites zijn niet verplicht zich aan DNT te houden</a:t>
            </a:r>
          </a:p>
        </p:txBody>
      </p:sp>
    </p:spTree>
    <p:extLst>
      <p:ext uri="{BB962C8B-B14F-4D97-AF65-F5344CB8AC3E}">
        <p14:creationId xmlns:p14="http://schemas.microsoft.com/office/powerpoint/2010/main" val="326737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Geval apart: Flash </a:t>
            </a:r>
            <a:r>
              <a:rPr lang="nl-BE" dirty="0"/>
              <a:t>Cookies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smtClean="0"/>
              <a:t>Geniepig</a:t>
            </a:r>
          </a:p>
          <a:p>
            <a:r>
              <a:rPr lang="nl-BE" dirty="0" smtClean="0"/>
              <a:t>Heten officieel </a:t>
            </a:r>
            <a:r>
              <a:rPr lang="nl-BE" dirty="0" err="1" smtClean="0"/>
              <a:t>Local</a:t>
            </a:r>
            <a:r>
              <a:rPr lang="nl-BE" dirty="0" smtClean="0"/>
              <a:t> Shared </a:t>
            </a:r>
            <a:r>
              <a:rPr lang="nl-BE" dirty="0" err="1" smtClean="0"/>
              <a:t>Objects</a:t>
            </a:r>
            <a:r>
              <a:rPr lang="nl-BE" dirty="0" smtClean="0"/>
              <a:t> (</a:t>
            </a:r>
            <a:r>
              <a:rPr lang="nl-BE" dirty="0" err="1" smtClean="0"/>
              <a:t>LSO’s</a:t>
            </a:r>
            <a:r>
              <a:rPr lang="nl-BE" dirty="0" smtClean="0"/>
              <a:t>)</a:t>
            </a:r>
          </a:p>
          <a:p>
            <a:r>
              <a:rPr lang="nl-BE" dirty="0" smtClean="0"/>
              <a:t>Manier om persistente informatie op te slaan als een alternatief voor HTTP cookies (max. 100 KB)</a:t>
            </a:r>
          </a:p>
          <a:p>
            <a:r>
              <a:rPr lang="nl-BE" dirty="0" smtClean="0"/>
              <a:t>Niet te vinden in je browser</a:t>
            </a:r>
          </a:p>
          <a:p>
            <a:r>
              <a:rPr lang="nl-BE" dirty="0"/>
              <a:t>Worden gebruikt om instellingen en voorkeuren op te slaan bij het bekijken van </a:t>
            </a:r>
            <a:r>
              <a:rPr lang="nl-BE" dirty="0" smtClean="0"/>
              <a:t>Flash video </a:t>
            </a:r>
            <a:r>
              <a:rPr lang="nl-BE" dirty="0"/>
              <a:t>(</a:t>
            </a:r>
            <a:r>
              <a:rPr lang="nl-BE" dirty="0" err="1"/>
              <a:t>bvb</a:t>
            </a:r>
            <a:r>
              <a:rPr lang="nl-BE" dirty="0"/>
              <a:t>. </a:t>
            </a:r>
            <a:r>
              <a:rPr lang="nl-BE" dirty="0" smtClean="0"/>
              <a:t>geluidsvolume)</a:t>
            </a:r>
          </a:p>
          <a:p>
            <a:r>
              <a:rPr lang="nl-BE" dirty="0" smtClean="0"/>
              <a:t>Hier te beheren:</a:t>
            </a:r>
          </a:p>
          <a:p>
            <a:pPr lvl="1"/>
            <a:r>
              <a:rPr lang="nl-BE" dirty="0" smtClean="0">
                <a:hlinkClick r:id="rId2"/>
              </a:rPr>
              <a:t>http://www.macromedia.com/support/documentation/en/flashplayer/help/settings_manager07.html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4471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Flash Cookies verwijderen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2" y="2336873"/>
            <a:ext cx="5860522" cy="3599316"/>
          </a:xfrm>
        </p:spPr>
        <p:txBody>
          <a:bodyPr>
            <a:normAutofit/>
          </a:bodyPr>
          <a:lstStyle/>
          <a:p>
            <a:r>
              <a:rPr lang="nl-BE" dirty="0" smtClean="0"/>
              <a:t>Met </a:t>
            </a:r>
            <a:r>
              <a:rPr lang="nl-BE" dirty="0" err="1" smtClean="0"/>
              <a:t>CCleaner</a:t>
            </a:r>
            <a:r>
              <a:rPr lang="nl-BE" dirty="0" smtClean="0"/>
              <a:t> kunnen </a:t>
            </a:r>
            <a:r>
              <a:rPr lang="nl-BE" dirty="0" err="1" smtClean="0"/>
              <a:t>LSO's</a:t>
            </a:r>
            <a:r>
              <a:rPr lang="nl-BE" dirty="0" smtClean="0"/>
              <a:t> verwijderd worden</a:t>
            </a:r>
          </a:p>
          <a:p>
            <a:pPr lvl="1"/>
            <a:r>
              <a:rPr lang="nl-BE" dirty="0" smtClean="0"/>
              <a:t>Tabblad Toepassingen</a:t>
            </a:r>
          </a:p>
          <a:p>
            <a:pPr lvl="1"/>
            <a:r>
              <a:rPr lang="nl-BE" dirty="0" smtClean="0"/>
              <a:t>Scrollen naar Multimedia</a:t>
            </a:r>
          </a:p>
          <a:p>
            <a:pPr lvl="1"/>
            <a:r>
              <a:rPr lang="nl-BE" dirty="0" smtClean="0"/>
              <a:t>Vinkje bij Adobe Flash </a:t>
            </a:r>
            <a:r>
              <a:rPr lang="nl-BE" dirty="0" err="1" smtClean="0"/>
              <a:t>Player</a:t>
            </a:r>
            <a:r>
              <a:rPr lang="nl-BE" dirty="0" smtClean="0"/>
              <a:t> plaatsen (of laten staan)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84" y="2336873"/>
            <a:ext cx="2855698" cy="367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3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Geen respect, enkel business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Meer dan 6 op 10 websites plaatsen cookies van derden op jouw computer</a:t>
            </a:r>
          </a:p>
          <a:p>
            <a:r>
              <a:rPr lang="nl-BE" dirty="0" smtClean="0"/>
              <a:t>Meer dan 8 op 10 websites voeren scripts van derden uit op jouw computer</a:t>
            </a:r>
          </a:p>
          <a:p>
            <a:r>
              <a:rPr lang="nl-BE" dirty="0" smtClean="0"/>
              <a:t>Gemiddeld kijken minstens 5 derden mee op je surftocht</a:t>
            </a:r>
          </a:p>
          <a:p>
            <a:r>
              <a:rPr lang="nl-BE" dirty="0" smtClean="0"/>
              <a:t>DNT wordt bijna niet gerespecteerd</a:t>
            </a:r>
          </a:p>
          <a:p>
            <a:pPr lvl="1"/>
            <a:r>
              <a:rPr lang="nl-BE" dirty="0" smtClean="0"/>
              <a:t>Twitter is positieve uitzondering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655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Cookies opruimen binnen de browser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Firefox: opties/privacy</a:t>
            </a:r>
          </a:p>
          <a:p>
            <a:r>
              <a:rPr lang="nl-BE" dirty="0" smtClean="0"/>
              <a:t>Chrome: instellingen/geavanceerd/privacy/inhoud</a:t>
            </a:r>
          </a:p>
          <a:p>
            <a:r>
              <a:rPr lang="nl-BE" dirty="0" err="1" smtClean="0"/>
              <a:t>Edge</a:t>
            </a:r>
            <a:r>
              <a:rPr lang="nl-BE" dirty="0" smtClean="0"/>
              <a:t>: enkel on </a:t>
            </a:r>
            <a:r>
              <a:rPr lang="nl-BE" dirty="0" err="1" smtClean="0"/>
              <a:t>demand</a:t>
            </a:r>
            <a:endParaRPr lang="nl-BE" dirty="0" smtClean="0"/>
          </a:p>
          <a:p>
            <a:r>
              <a:rPr lang="nl-BE" dirty="0" smtClean="0"/>
              <a:t>Firefox:</a:t>
            </a:r>
          </a:p>
          <a:p>
            <a:pPr lvl="1"/>
            <a:r>
              <a:rPr lang="nl-BE" dirty="0" smtClean="0"/>
              <a:t>Cookies </a:t>
            </a:r>
            <a:r>
              <a:rPr lang="nl-BE" dirty="0"/>
              <a:t>accepteren: ja </a:t>
            </a:r>
            <a:r>
              <a:rPr lang="nl-BE" dirty="0" smtClean="0"/>
              <a:t>(</a:t>
            </a:r>
            <a:r>
              <a:rPr lang="nl-BE" b="1" i="1" dirty="0" smtClean="0"/>
              <a:t>standaard</a:t>
            </a:r>
            <a:r>
              <a:rPr lang="nl-BE" dirty="0" smtClean="0"/>
              <a:t>) of neen</a:t>
            </a:r>
          </a:p>
          <a:p>
            <a:pPr lvl="1"/>
            <a:r>
              <a:rPr lang="nl-BE" dirty="0" smtClean="0"/>
              <a:t>Cookies </a:t>
            </a:r>
            <a:r>
              <a:rPr lang="nl-BE" dirty="0"/>
              <a:t>van derden accepteren: nooit, altijd, van </a:t>
            </a:r>
            <a:r>
              <a:rPr lang="nl-BE" dirty="0" smtClean="0"/>
              <a:t>bezochte</a:t>
            </a:r>
            <a:r>
              <a:rPr lang="nl-BE" dirty="0"/>
              <a:t> (</a:t>
            </a:r>
            <a:r>
              <a:rPr lang="nl-BE" b="1" i="1" dirty="0"/>
              <a:t>standaard</a:t>
            </a:r>
            <a:r>
              <a:rPr lang="nl-BE" dirty="0"/>
              <a:t>) </a:t>
            </a:r>
          </a:p>
          <a:p>
            <a:pPr lvl="1"/>
            <a:r>
              <a:rPr lang="nl-BE" dirty="0"/>
              <a:t>Bewaren tot: ze </a:t>
            </a:r>
            <a:r>
              <a:rPr lang="nl-BE" dirty="0" smtClean="0"/>
              <a:t>verlopen</a:t>
            </a:r>
            <a:r>
              <a:rPr lang="nl-BE" dirty="0"/>
              <a:t> (</a:t>
            </a:r>
            <a:r>
              <a:rPr lang="nl-BE" b="1" i="1" dirty="0"/>
              <a:t>standaard</a:t>
            </a:r>
            <a:r>
              <a:rPr lang="nl-BE" dirty="0"/>
              <a:t>)</a:t>
            </a:r>
            <a:r>
              <a:rPr lang="nl-BE" dirty="0" smtClean="0"/>
              <a:t>, </a:t>
            </a:r>
            <a:r>
              <a:rPr lang="nl-BE" dirty="0"/>
              <a:t>afsluiten van </a:t>
            </a:r>
            <a:r>
              <a:rPr lang="nl-BE" dirty="0" smtClean="0"/>
              <a:t>browser</a:t>
            </a:r>
          </a:p>
          <a:p>
            <a:r>
              <a:rPr lang="nl-BE" dirty="0" smtClean="0"/>
              <a:t>Finetunen enkel mogelijk met een cookie manager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6567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Cookie managers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/>
              <a:t>Whitelisting</a:t>
            </a:r>
            <a:r>
              <a:rPr lang="nl-BE" dirty="0"/>
              <a:t>, </a:t>
            </a:r>
            <a:r>
              <a:rPr lang="nl-BE" dirty="0" err="1" smtClean="0"/>
              <a:t>Blacklisting</a:t>
            </a:r>
            <a:r>
              <a:rPr lang="nl-BE" dirty="0" smtClean="0"/>
              <a:t>, cookies </a:t>
            </a:r>
            <a:r>
              <a:rPr lang="nl-BE" dirty="0"/>
              <a:t>wissen bij verlaten van browser, bij sluiten van website, of nooit</a:t>
            </a:r>
          </a:p>
          <a:p>
            <a:r>
              <a:rPr lang="nl-BE" dirty="0" smtClean="0">
                <a:solidFill>
                  <a:schemeClr val="tx2"/>
                </a:solidFill>
              </a:rPr>
              <a:t>Cookie </a:t>
            </a:r>
            <a:r>
              <a:rPr lang="nl-BE" dirty="0">
                <a:solidFill>
                  <a:schemeClr val="tx2"/>
                </a:solidFill>
              </a:rPr>
              <a:t>Whitelist, </a:t>
            </a:r>
            <a:r>
              <a:rPr lang="nl-BE" dirty="0" err="1">
                <a:solidFill>
                  <a:schemeClr val="tx2"/>
                </a:solidFill>
              </a:rPr>
              <a:t>With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smtClean="0">
                <a:solidFill>
                  <a:schemeClr val="tx2"/>
                </a:solidFill>
              </a:rPr>
              <a:t>Buttons</a:t>
            </a:r>
            <a:r>
              <a:rPr lang="nl-BE" dirty="0" smtClean="0"/>
              <a:t> (Firefox)</a:t>
            </a:r>
          </a:p>
          <a:p>
            <a:r>
              <a:rPr lang="nl-BE" dirty="0" err="1" smtClean="0">
                <a:solidFill>
                  <a:schemeClr val="tx2"/>
                </a:solidFill>
              </a:rPr>
              <a:t>Self-Destructing</a:t>
            </a:r>
            <a:r>
              <a:rPr lang="nl-BE" dirty="0" smtClean="0">
                <a:solidFill>
                  <a:schemeClr val="tx2"/>
                </a:solidFill>
              </a:rPr>
              <a:t> Cookies</a:t>
            </a:r>
            <a:r>
              <a:rPr lang="nl-BE" dirty="0" smtClean="0"/>
              <a:t> (Firefox)</a:t>
            </a:r>
          </a:p>
          <a:p>
            <a:r>
              <a:rPr lang="nl-BE" dirty="0" err="1" smtClean="0">
                <a:solidFill>
                  <a:schemeClr val="tx2"/>
                </a:solidFill>
              </a:rPr>
              <a:t>Vanilla</a:t>
            </a:r>
            <a:r>
              <a:rPr lang="nl-BE" dirty="0" smtClean="0">
                <a:solidFill>
                  <a:schemeClr val="tx2"/>
                </a:solidFill>
              </a:rPr>
              <a:t> Cookie manager</a:t>
            </a:r>
            <a:r>
              <a:rPr lang="nl-BE" dirty="0" smtClean="0"/>
              <a:t> (Chrome)</a:t>
            </a:r>
          </a:p>
          <a:p>
            <a:r>
              <a:rPr lang="nl-BE" dirty="0" err="1" smtClean="0">
                <a:solidFill>
                  <a:schemeClr val="tx2"/>
                </a:solidFill>
              </a:rPr>
              <a:t>SelectiveCookieDelete</a:t>
            </a:r>
            <a:r>
              <a:rPr lang="nl-BE" dirty="0" smtClean="0"/>
              <a:t> (Firefox)</a:t>
            </a:r>
            <a:endParaRPr lang="nl-BE" dirty="0"/>
          </a:p>
          <a:p>
            <a:r>
              <a:rPr lang="nl-BE" dirty="0" smtClean="0"/>
              <a:t>IE en </a:t>
            </a:r>
            <a:r>
              <a:rPr lang="nl-BE" dirty="0" err="1" smtClean="0"/>
              <a:t>Edge</a:t>
            </a:r>
            <a:r>
              <a:rPr lang="nl-BE" dirty="0" smtClean="0"/>
              <a:t> ondersteunen geen </a:t>
            </a:r>
            <a:r>
              <a:rPr lang="nl-BE" dirty="0" err="1" smtClean="0"/>
              <a:t>add-ons</a:t>
            </a:r>
            <a:r>
              <a:rPr lang="nl-BE" dirty="0" smtClean="0"/>
              <a:t> (nov. 2015) maar er bestaan wel generalistische cookiemanagers (resident in tray)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517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Neveneffect van een cookie manager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759127"/>
          </a:xfrm>
        </p:spPr>
        <p:txBody>
          <a:bodyPr>
            <a:normAutofit/>
          </a:bodyPr>
          <a:lstStyle/>
          <a:p>
            <a:r>
              <a:rPr lang="nl-BE" dirty="0" smtClean="0"/>
              <a:t>Cookiewet: gebruiker moet cookies expliciet aanvaarden of afwijzen</a:t>
            </a:r>
          </a:p>
          <a:p>
            <a:r>
              <a:rPr lang="nl-BE" dirty="0" smtClean="0"/>
              <a:t>Bulldozermethode</a:t>
            </a:r>
          </a:p>
          <a:p>
            <a:pPr lvl="1"/>
            <a:r>
              <a:rPr lang="nl-BE" dirty="0" smtClean="0"/>
              <a:t>Keuze of je cookies accepteert of afwijst wordt opgeslagen in een cookie</a:t>
            </a:r>
          </a:p>
          <a:p>
            <a:pPr lvl="1"/>
            <a:r>
              <a:rPr lang="nl-BE" dirty="0" smtClean="0"/>
              <a:t>Na opruimen van cookies wordt telkens opnieuw toestemming gevraagd</a:t>
            </a:r>
          </a:p>
          <a:p>
            <a:pPr lvl="1"/>
            <a:r>
              <a:rPr lang="nl-BE" dirty="0" smtClean="0"/>
              <a:t>Je wordt als het ware gestraft om je goed cookiemanagement</a:t>
            </a:r>
          </a:p>
          <a:p>
            <a:r>
              <a:rPr lang="nl-BE" dirty="0" smtClean="0"/>
              <a:t>Kan opgelost worden met een kleine </a:t>
            </a:r>
            <a:r>
              <a:rPr lang="nl-BE" dirty="0" err="1" smtClean="0"/>
              <a:t>add-on</a:t>
            </a:r>
            <a:r>
              <a:rPr lang="nl-BE" dirty="0" smtClean="0"/>
              <a:t> als secondant:</a:t>
            </a:r>
          </a:p>
          <a:p>
            <a:pPr lvl="1"/>
            <a:r>
              <a:rPr lang="nl-BE" dirty="0" smtClean="0">
                <a:solidFill>
                  <a:schemeClr val="tx2"/>
                </a:solidFill>
              </a:rPr>
              <a:t>I </a:t>
            </a:r>
            <a:r>
              <a:rPr lang="nl-BE" dirty="0" err="1" smtClean="0">
                <a:solidFill>
                  <a:schemeClr val="tx2"/>
                </a:solidFill>
              </a:rPr>
              <a:t>don't</a:t>
            </a:r>
            <a:r>
              <a:rPr lang="nl-BE" dirty="0" smtClean="0">
                <a:solidFill>
                  <a:schemeClr val="tx2"/>
                </a:solidFill>
              </a:rPr>
              <a:t> care </a:t>
            </a:r>
            <a:r>
              <a:rPr lang="nl-BE" dirty="0" err="1" smtClean="0">
                <a:solidFill>
                  <a:schemeClr val="tx2"/>
                </a:solidFill>
              </a:rPr>
              <a:t>about</a:t>
            </a:r>
            <a:r>
              <a:rPr lang="nl-BE" dirty="0" smtClean="0">
                <a:solidFill>
                  <a:schemeClr val="tx2"/>
                </a:solidFill>
              </a:rPr>
              <a:t> cookies </a:t>
            </a:r>
            <a:r>
              <a:rPr lang="nl-BE" dirty="0" smtClean="0"/>
              <a:t>en </a:t>
            </a:r>
            <a:r>
              <a:rPr lang="nl-BE" dirty="0" err="1" smtClean="0">
                <a:solidFill>
                  <a:schemeClr val="tx2"/>
                </a:solidFill>
              </a:rPr>
              <a:t>CookiesOK</a:t>
            </a:r>
            <a:r>
              <a:rPr lang="nl-BE" dirty="0" smtClean="0"/>
              <a:t> zijn </a:t>
            </a:r>
            <a:r>
              <a:rPr lang="nl-BE" dirty="0" err="1" smtClean="0"/>
              <a:t>add-ons</a:t>
            </a:r>
            <a:r>
              <a:rPr lang="nl-BE" dirty="0" smtClean="0"/>
              <a:t> om altijd positief te antwoorden op cookievragen</a:t>
            </a:r>
          </a:p>
          <a:p>
            <a:pPr lvl="1"/>
            <a:r>
              <a:rPr lang="nl-BE" dirty="0" smtClean="0"/>
              <a:t>Wel combineren met een cookiemanager, anders niet zinvol</a:t>
            </a:r>
          </a:p>
        </p:txBody>
      </p:sp>
    </p:spTree>
    <p:extLst>
      <p:ext uri="{BB962C8B-B14F-4D97-AF65-F5344CB8AC3E}">
        <p14:creationId xmlns:p14="http://schemas.microsoft.com/office/powerpoint/2010/main" val="209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Sociale </a:t>
            </a:r>
            <a:r>
              <a:rPr lang="nl-BE" dirty="0" err="1" smtClean="0"/>
              <a:t>plugins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6741971" cy="3599316"/>
          </a:xfrm>
        </p:spPr>
        <p:txBody>
          <a:bodyPr>
            <a:normAutofit/>
          </a:bodyPr>
          <a:lstStyle/>
          <a:p>
            <a:r>
              <a:rPr lang="nl-BE" dirty="0" smtClean="0"/>
              <a:t>Speciale vorm van tracking</a:t>
            </a:r>
          </a:p>
          <a:p>
            <a:r>
              <a:rPr lang="nl-BE" dirty="0" smtClean="0"/>
              <a:t>Knoppen op sites van kranten en blogs om het je makkelijk te maken artikelen en berichten te delen op sociale media (Facebook, Twitter, Pinterest…)</a:t>
            </a:r>
          </a:p>
          <a:p>
            <a:r>
              <a:rPr lang="nl-BE" dirty="0" smtClean="0"/>
              <a:t>Houdt in dat die sociale media scripts uitvoeren en tracking cookies plaatsen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357" y="3916889"/>
            <a:ext cx="27908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47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Sociale </a:t>
            </a:r>
            <a:r>
              <a:rPr lang="nl-BE" dirty="0" err="1" smtClean="0"/>
              <a:t>plugins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Houdt </a:t>
            </a:r>
            <a:r>
              <a:rPr lang="nl-BE" dirty="0" smtClean="0"/>
              <a:t>ook in </a:t>
            </a:r>
            <a:r>
              <a:rPr lang="nl-BE" dirty="0"/>
              <a:t>dat die sociale media surfers volgen die niet zijn ingelogd of zelfs geen lid zijn (zie case Belgische Staat vs. Facebook</a:t>
            </a:r>
            <a:r>
              <a:rPr lang="nl-BE" dirty="0" smtClean="0"/>
              <a:t>)</a:t>
            </a:r>
          </a:p>
          <a:p>
            <a:r>
              <a:rPr lang="nl-BE" dirty="0" smtClean="0"/>
              <a:t>Ook bekend als de </a:t>
            </a:r>
            <a:r>
              <a:rPr lang="nl-BE" dirty="0"/>
              <a:t>beruchte </a:t>
            </a:r>
            <a:r>
              <a:rPr lang="nl-BE" dirty="0" smtClean="0">
                <a:solidFill>
                  <a:schemeClr val="tx2"/>
                </a:solidFill>
              </a:rPr>
              <a:t>’</a:t>
            </a:r>
            <a:r>
              <a:rPr lang="nl-BE" dirty="0" err="1" smtClean="0">
                <a:solidFill>
                  <a:schemeClr val="tx2"/>
                </a:solidFill>
              </a:rPr>
              <a:t>datr</a:t>
            </a:r>
            <a:r>
              <a:rPr lang="nl-BE" dirty="0" smtClean="0">
                <a:solidFill>
                  <a:schemeClr val="tx2"/>
                </a:solidFill>
              </a:rPr>
              <a:t> cookies’</a:t>
            </a:r>
            <a:endParaRPr lang="nl-BE" dirty="0" smtClean="0">
              <a:solidFill>
                <a:schemeClr val="tx2"/>
              </a:solidFill>
            </a:endParaRPr>
          </a:p>
          <a:p>
            <a:r>
              <a:rPr lang="nl-BE" dirty="0" smtClean="0"/>
              <a:t>Gebruik </a:t>
            </a:r>
            <a:r>
              <a:rPr lang="nl-BE" dirty="0"/>
              <a:t>een </a:t>
            </a:r>
            <a:r>
              <a:rPr lang="nl-BE" dirty="0" err="1"/>
              <a:t>Social</a:t>
            </a:r>
            <a:r>
              <a:rPr lang="nl-BE" dirty="0"/>
              <a:t> </a:t>
            </a:r>
            <a:r>
              <a:rPr lang="nl-BE" dirty="0" err="1" smtClean="0"/>
              <a:t>Blocker</a:t>
            </a:r>
            <a:endParaRPr lang="nl-BE" dirty="0" smtClean="0">
              <a:effectLst/>
            </a:endParaRPr>
          </a:p>
          <a:p>
            <a:r>
              <a:rPr lang="nl-BE" dirty="0" smtClean="0">
                <a:effectLst/>
              </a:rPr>
              <a:t>Integreer </a:t>
            </a:r>
            <a:r>
              <a:rPr lang="nl-BE" dirty="0" err="1" smtClean="0">
                <a:effectLst/>
                <a:hlinkClick r:id="rId2"/>
              </a:rPr>
              <a:t>Fanboy</a:t>
            </a:r>
            <a:r>
              <a:rPr lang="nl-BE" dirty="0" smtClean="0">
                <a:effectLst/>
                <a:hlinkClick r:id="rId2"/>
              </a:rPr>
              <a:t> </a:t>
            </a:r>
            <a:r>
              <a:rPr lang="nl-BE" dirty="0" err="1">
                <a:effectLst/>
                <a:hlinkClick r:id="rId2"/>
              </a:rPr>
              <a:t>Social</a:t>
            </a:r>
            <a:r>
              <a:rPr lang="nl-BE" dirty="0">
                <a:effectLst/>
                <a:hlinkClick r:id="rId2"/>
              </a:rPr>
              <a:t> </a:t>
            </a:r>
            <a:r>
              <a:rPr lang="nl-BE" dirty="0" smtClean="0">
                <a:effectLst/>
                <a:hlinkClick r:id="rId2"/>
              </a:rPr>
              <a:t>List</a:t>
            </a:r>
            <a:r>
              <a:rPr lang="nl-BE" dirty="0" smtClean="0">
                <a:effectLst/>
              </a:rPr>
              <a:t> in ABP of </a:t>
            </a:r>
            <a:r>
              <a:rPr lang="nl-BE" dirty="0" err="1" smtClean="0">
                <a:effectLst/>
              </a:rPr>
              <a:t>uBlock</a:t>
            </a:r>
            <a:r>
              <a:rPr lang="nl-BE" dirty="0" smtClean="0">
                <a:effectLst/>
              </a:rPr>
              <a:t> </a:t>
            </a:r>
            <a:r>
              <a:rPr lang="nl-BE" dirty="0" err="1" smtClean="0">
                <a:effectLst/>
              </a:rPr>
              <a:t>Origin</a:t>
            </a:r>
            <a:endParaRPr lang="nl-BE" dirty="0" smtClean="0">
              <a:effectLst/>
            </a:endParaRPr>
          </a:p>
          <a:p>
            <a:r>
              <a:rPr lang="nl-BE" dirty="0" smtClean="0">
                <a:effectLst/>
              </a:rPr>
              <a:t>Downside</a:t>
            </a:r>
            <a:r>
              <a:rPr lang="nl-BE" dirty="0">
                <a:effectLst/>
              </a:rPr>
              <a:t>: verlies van </a:t>
            </a:r>
            <a:r>
              <a:rPr lang="nl-BE" dirty="0" smtClean="0">
                <a:effectLst/>
              </a:rPr>
              <a:t>comfort</a:t>
            </a:r>
          </a:p>
          <a:p>
            <a:pPr lvl="1"/>
            <a:r>
              <a:rPr lang="nl-BE" dirty="0" smtClean="0">
                <a:effectLst/>
              </a:rPr>
              <a:t>Kan je eenvoudig oplossen door links te </a:t>
            </a:r>
            <a:r>
              <a:rPr lang="nl-BE" dirty="0" err="1" smtClean="0">
                <a:effectLst/>
              </a:rPr>
              <a:t>copypasten</a:t>
            </a:r>
            <a:endParaRPr lang="nl-B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2322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Gebruik een VPN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Virtual Private Network</a:t>
            </a:r>
          </a:p>
          <a:p>
            <a:r>
              <a:rPr lang="nl-BE" dirty="0" smtClean="0"/>
              <a:t>Is </a:t>
            </a:r>
            <a:r>
              <a:rPr lang="nl-BE" dirty="0"/>
              <a:t>een netwerk dat door een ander netwerk </a:t>
            </a:r>
            <a:r>
              <a:rPr lang="nl-BE" dirty="0" smtClean="0"/>
              <a:t>getunneld wordt</a:t>
            </a:r>
          </a:p>
          <a:p>
            <a:r>
              <a:rPr lang="nl-BE" dirty="0" smtClean="0"/>
              <a:t>Voorbeelden</a:t>
            </a:r>
          </a:p>
          <a:p>
            <a:pPr lvl="1"/>
            <a:r>
              <a:rPr lang="nl-BE" dirty="0" smtClean="0"/>
              <a:t>Werken van thuis op het </a:t>
            </a:r>
            <a:r>
              <a:rPr lang="nl-BE" dirty="0"/>
              <a:t>bedrijfsnetwerk</a:t>
            </a:r>
          </a:p>
          <a:p>
            <a:pPr lvl="1"/>
            <a:r>
              <a:rPr lang="nl-BE" dirty="0" smtClean="0"/>
              <a:t>Vanaf </a:t>
            </a:r>
            <a:r>
              <a:rPr lang="nl-BE" dirty="0"/>
              <a:t>een vakantieadres bij bedrijfsbronnen </a:t>
            </a:r>
            <a:r>
              <a:rPr lang="nl-BE" dirty="0" smtClean="0"/>
              <a:t>kunnen</a:t>
            </a:r>
            <a:endParaRPr lang="nl-BE" dirty="0"/>
          </a:p>
          <a:p>
            <a:r>
              <a:rPr lang="nl-BE" dirty="0" smtClean="0"/>
              <a:t>Professionele software: Citrix, </a:t>
            </a:r>
            <a:r>
              <a:rPr lang="nl-BE" dirty="0" err="1" smtClean="0"/>
              <a:t>Juniper</a:t>
            </a:r>
            <a:endParaRPr lang="nl-BE" dirty="0" smtClean="0"/>
          </a:p>
          <a:p>
            <a:r>
              <a:rPr lang="nl-BE" dirty="0" smtClean="0"/>
              <a:t>Gratis of goedkoop, losse software of </a:t>
            </a:r>
            <a:r>
              <a:rPr lang="nl-BE" dirty="0" err="1" smtClean="0"/>
              <a:t>add-ons</a:t>
            </a:r>
            <a:r>
              <a:rPr lang="nl-BE" dirty="0" smtClean="0"/>
              <a:t> voor browser:</a:t>
            </a:r>
          </a:p>
          <a:p>
            <a:pPr lvl="1"/>
            <a:r>
              <a:rPr lang="nl-BE" dirty="0" err="1" smtClean="0">
                <a:solidFill>
                  <a:schemeClr val="tx2"/>
                </a:solidFill>
              </a:rPr>
              <a:t>OpenVPN</a:t>
            </a:r>
            <a:r>
              <a:rPr lang="nl-BE" dirty="0" smtClean="0"/>
              <a:t>, </a:t>
            </a:r>
            <a:r>
              <a:rPr lang="nl-BE" dirty="0" err="1" smtClean="0">
                <a:solidFill>
                  <a:schemeClr val="tx2"/>
                </a:solidFill>
              </a:rPr>
              <a:t>ZenMate</a:t>
            </a:r>
            <a:r>
              <a:rPr lang="nl-BE" dirty="0" smtClean="0"/>
              <a:t>, </a:t>
            </a:r>
            <a:r>
              <a:rPr lang="nl-BE" dirty="0" err="1" smtClean="0">
                <a:solidFill>
                  <a:schemeClr val="tx2"/>
                </a:solidFill>
              </a:rPr>
              <a:t>SurfEasy</a:t>
            </a:r>
            <a:r>
              <a:rPr lang="nl-BE" dirty="0"/>
              <a:t>, </a:t>
            </a:r>
            <a:r>
              <a:rPr lang="nl-BE" dirty="0" err="1">
                <a:solidFill>
                  <a:schemeClr val="tx2"/>
                </a:solidFill>
              </a:rPr>
              <a:t>Hotspot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 smtClean="0">
                <a:solidFill>
                  <a:schemeClr val="tx2"/>
                </a:solidFill>
              </a:rPr>
              <a:t>Shield</a:t>
            </a:r>
            <a:r>
              <a:rPr lang="nl-BE" dirty="0" smtClean="0"/>
              <a:t>, Windows built-in VPN </a:t>
            </a:r>
            <a:r>
              <a:rPr lang="nl-BE" dirty="0" err="1" smtClean="0"/>
              <a:t>client</a:t>
            </a:r>
            <a:r>
              <a:rPr lang="nl-BE" dirty="0" smtClean="0"/>
              <a:t> (jawel hoor, maar goed verstopt)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331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Gebruik een VPN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Vaak beperkte gratis formule, als appetizer voor betaalformule</a:t>
            </a:r>
          </a:p>
          <a:p>
            <a:pPr lvl="1"/>
            <a:r>
              <a:rPr lang="nl-BE" dirty="0" smtClean="0"/>
              <a:t>Beperking in tijd of beperking in volume</a:t>
            </a:r>
          </a:p>
          <a:p>
            <a:pPr lvl="1"/>
            <a:r>
              <a:rPr lang="nl-BE" dirty="0" smtClean="0"/>
              <a:t>Betaalformule </a:t>
            </a:r>
            <a:r>
              <a:rPr lang="nl-BE" dirty="0"/>
              <a:t>is meestal een maandelijks te betalen abonnement</a:t>
            </a:r>
          </a:p>
          <a:p>
            <a:r>
              <a:rPr lang="nl-BE" dirty="0" smtClean="0"/>
              <a:t>Een VPN is ook handig om geografische beperkingen te omzeilen</a:t>
            </a:r>
          </a:p>
          <a:p>
            <a:pPr lvl="1"/>
            <a:r>
              <a:rPr lang="nl-BE" dirty="0" smtClean="0"/>
              <a:t>Streaming video's die niet beschikbaar zijn in jouw land</a:t>
            </a:r>
          </a:p>
          <a:p>
            <a:pPr lvl="1"/>
            <a:r>
              <a:rPr lang="nl-BE" dirty="0" smtClean="0"/>
              <a:t>Sites die bezoekers uit bepaalde landen of regio’s weren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2274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Zenmate</a:t>
            </a:r>
            <a:endParaRPr lang="nl-BE" dirty="0"/>
          </a:p>
        </p:txBody>
      </p:sp>
      <p:pic>
        <p:nvPicPr>
          <p:cNvPr id="4" name="Tijdelijke aanduiding voor inhoud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1" y="2476844"/>
            <a:ext cx="2560166" cy="3598863"/>
          </a:xfrm>
        </p:spPr>
      </p:pic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3599935" y="2476844"/>
            <a:ext cx="6694247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Voor Chrome </a:t>
            </a:r>
            <a:r>
              <a:rPr lang="nl-BE" dirty="0"/>
              <a:t>en </a:t>
            </a:r>
            <a:r>
              <a:rPr lang="nl-BE" dirty="0" smtClean="0"/>
              <a:t>Firefox</a:t>
            </a:r>
          </a:p>
          <a:p>
            <a:r>
              <a:rPr lang="en-US" dirty="0" err="1" smtClean="0"/>
              <a:t>Europese</a:t>
            </a:r>
            <a:r>
              <a:rPr lang="en-US" dirty="0" smtClean="0"/>
              <a:t> </a:t>
            </a:r>
            <a:r>
              <a:rPr lang="en-US" dirty="0"/>
              <a:t>Award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beste</a:t>
            </a:r>
            <a:r>
              <a:rPr lang="en-US" dirty="0" smtClean="0"/>
              <a:t> Security/Privacy </a:t>
            </a:r>
            <a:r>
              <a:rPr lang="en-US" dirty="0"/>
              <a:t>Startup </a:t>
            </a:r>
            <a:r>
              <a:rPr lang="en-US" dirty="0" smtClean="0"/>
              <a:t>van 2014</a:t>
            </a:r>
          </a:p>
          <a:p>
            <a:r>
              <a:rPr lang="nl-BE" dirty="0" smtClean="0"/>
              <a:t>Logt geen gebruikersgegevens</a:t>
            </a:r>
          </a:p>
          <a:p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216297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Voor geïnteresseerden:</a:t>
            </a:r>
            <a:endParaRPr lang="nl-BE" dirty="0"/>
          </a:p>
        </p:txBody>
      </p:sp>
      <p:pic>
        <p:nvPicPr>
          <p:cNvPr id="4" name="Tijdelijke aanduiding voor inhoud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1" y="3445378"/>
            <a:ext cx="3975817" cy="859636"/>
          </a:xfrm>
        </p:spPr>
      </p:pic>
      <p:pic>
        <p:nvPicPr>
          <p:cNvPr id="5" name="Afbeelding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88" y="2382934"/>
            <a:ext cx="3975817" cy="859636"/>
          </a:xfrm>
          <a:prstGeom prst="rect">
            <a:avLst/>
          </a:prstGeom>
        </p:spPr>
      </p:pic>
      <p:pic>
        <p:nvPicPr>
          <p:cNvPr id="6" name="Afbeelding 5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86" y="3448790"/>
            <a:ext cx="3975816" cy="859636"/>
          </a:xfrm>
          <a:prstGeom prst="rect">
            <a:avLst/>
          </a:prstGeom>
        </p:spPr>
      </p:pic>
      <p:pic>
        <p:nvPicPr>
          <p:cNvPr id="7" name="Afbeelding 6">
            <a:hlinkClick r:id="rId6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9" y="2377341"/>
            <a:ext cx="3975817" cy="859636"/>
          </a:xfrm>
          <a:prstGeom prst="rect">
            <a:avLst/>
          </a:prstGeom>
        </p:spPr>
      </p:pic>
      <p:pic>
        <p:nvPicPr>
          <p:cNvPr id="8" name="Afbeelding 7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8" y="4472401"/>
            <a:ext cx="3975818" cy="859636"/>
          </a:xfrm>
          <a:prstGeom prst="rect">
            <a:avLst/>
          </a:prstGeom>
        </p:spPr>
      </p:pic>
      <p:pic>
        <p:nvPicPr>
          <p:cNvPr id="9" name="Afbeelding 8">
            <a:hlinkClick r:id="rId1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88" y="4483050"/>
            <a:ext cx="3975818" cy="859636"/>
          </a:xfrm>
          <a:prstGeom prst="rect">
            <a:avLst/>
          </a:prstGeom>
        </p:spPr>
      </p:pic>
      <p:pic>
        <p:nvPicPr>
          <p:cNvPr id="10" name="Afbeelding 9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0" y="5499424"/>
            <a:ext cx="3975818" cy="859636"/>
          </a:xfrm>
          <a:prstGeom prst="rect">
            <a:avLst/>
          </a:prstGeom>
        </p:spPr>
      </p:pic>
      <p:pic>
        <p:nvPicPr>
          <p:cNvPr id="11" name="Afbeelding 10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86" y="5499424"/>
            <a:ext cx="3975818" cy="85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Een beetje aanbevelenswaardige literatuur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>
                <a:hlinkClick r:id="rId2"/>
              </a:rPr>
              <a:t>Hoe werkt Tor?</a:t>
            </a:r>
            <a:endParaRPr lang="nl-BE" dirty="0"/>
          </a:p>
          <a:p>
            <a:r>
              <a:rPr lang="nl-BE" dirty="0" smtClean="0">
                <a:hlinkClick r:id="rId3"/>
              </a:rPr>
              <a:t>Edward </a:t>
            </a:r>
            <a:r>
              <a:rPr lang="nl-BE" dirty="0" err="1">
                <a:hlinkClick r:id="rId3"/>
              </a:rPr>
              <a:t>Snowden</a:t>
            </a:r>
            <a:r>
              <a:rPr lang="nl-BE" dirty="0">
                <a:hlinkClick r:id="rId3"/>
              </a:rPr>
              <a:t> </a:t>
            </a:r>
            <a:r>
              <a:rPr lang="nl-BE" dirty="0" err="1">
                <a:hlinkClick r:id="rId3"/>
              </a:rPr>
              <a:t>Explains</a:t>
            </a:r>
            <a:r>
              <a:rPr lang="nl-BE" dirty="0">
                <a:hlinkClick r:id="rId3"/>
              </a:rPr>
              <a:t> How </a:t>
            </a:r>
            <a:r>
              <a:rPr lang="nl-BE" dirty="0" err="1">
                <a:hlinkClick r:id="rId3"/>
              </a:rPr>
              <a:t>To</a:t>
            </a:r>
            <a:r>
              <a:rPr lang="nl-BE" dirty="0">
                <a:hlinkClick r:id="rId3"/>
              </a:rPr>
              <a:t> </a:t>
            </a:r>
            <a:r>
              <a:rPr lang="nl-BE" dirty="0" err="1">
                <a:hlinkClick r:id="rId3"/>
              </a:rPr>
              <a:t>Reclaim</a:t>
            </a:r>
            <a:r>
              <a:rPr lang="nl-BE" dirty="0">
                <a:hlinkClick r:id="rId3"/>
              </a:rPr>
              <a:t> </a:t>
            </a:r>
            <a:r>
              <a:rPr lang="nl-BE" dirty="0" err="1">
                <a:hlinkClick r:id="rId3"/>
              </a:rPr>
              <a:t>Your</a:t>
            </a:r>
            <a:r>
              <a:rPr lang="nl-BE" dirty="0">
                <a:hlinkClick r:id="rId3"/>
              </a:rPr>
              <a:t> Privacy</a:t>
            </a:r>
            <a:endParaRPr lang="nl-BE" dirty="0"/>
          </a:p>
          <a:p>
            <a:r>
              <a:rPr lang="nl-BE" dirty="0" smtClean="0">
                <a:hlinkClick r:id="rId4"/>
              </a:rPr>
              <a:t>Five </a:t>
            </a:r>
            <a:r>
              <a:rPr lang="nl-BE" dirty="0">
                <a:hlinkClick r:id="rId4"/>
              </a:rPr>
              <a:t>tools </a:t>
            </a:r>
            <a:r>
              <a:rPr lang="nl-BE" dirty="0" err="1">
                <a:hlinkClick r:id="rId4"/>
              </a:rPr>
              <a:t>for</a:t>
            </a:r>
            <a:r>
              <a:rPr lang="nl-BE" dirty="0">
                <a:hlinkClick r:id="rId4"/>
              </a:rPr>
              <a:t> </a:t>
            </a:r>
            <a:r>
              <a:rPr lang="nl-BE" dirty="0" err="1">
                <a:hlinkClick r:id="rId4"/>
              </a:rPr>
              <a:t>journalists</a:t>
            </a:r>
            <a:r>
              <a:rPr lang="nl-BE" dirty="0">
                <a:hlinkClick r:id="rId4"/>
              </a:rPr>
              <a:t>’ online </a:t>
            </a:r>
            <a:r>
              <a:rPr lang="nl-BE" dirty="0" err="1" smtClean="0">
                <a:hlinkClick r:id="rId4"/>
              </a:rPr>
              <a:t>safety</a:t>
            </a:r>
            <a:r>
              <a:rPr lang="nl-BE" dirty="0" smtClean="0">
                <a:hlinkClick r:id="rId4"/>
              </a:rPr>
              <a:t>, privacy</a:t>
            </a:r>
            <a:endParaRPr lang="nl-BE" dirty="0"/>
          </a:p>
          <a:p>
            <a:r>
              <a:rPr lang="nl-BE" dirty="0" smtClean="0">
                <a:hlinkClick r:id="rId5"/>
              </a:rPr>
              <a:t>Op </a:t>
            </a:r>
            <a:r>
              <a:rPr lang="nl-BE" dirty="0">
                <a:hlinkClick r:id="rId5"/>
              </a:rPr>
              <a:t>internet kijken minstens 5 partijen mee wat je uitspookt</a:t>
            </a:r>
            <a:endParaRPr lang="nl-BE" dirty="0"/>
          </a:p>
          <a:p>
            <a:r>
              <a:rPr lang="nl-BE" dirty="0" smtClean="0">
                <a:hlinkClick r:id="rId6"/>
              </a:rPr>
              <a:t>Juli </a:t>
            </a:r>
            <a:r>
              <a:rPr lang="nl-BE" dirty="0" err="1" smtClean="0">
                <a:hlinkClick r:id="rId6"/>
              </a:rPr>
              <a:t>Zeh</a:t>
            </a:r>
            <a:r>
              <a:rPr lang="nl-BE" dirty="0" smtClean="0">
                <a:hlinkClick r:id="rId6"/>
              </a:rPr>
              <a:t> - </a:t>
            </a:r>
            <a:r>
              <a:rPr lang="de-DE" dirty="0">
                <a:hlinkClick r:id="rId6"/>
              </a:rPr>
              <a:t>„Schützt den </a:t>
            </a:r>
            <a:r>
              <a:rPr lang="de-DE" dirty="0" smtClean="0">
                <a:hlinkClick r:id="rId6"/>
              </a:rPr>
              <a:t>Datenkörper!“</a:t>
            </a:r>
            <a:endParaRPr lang="de-DE" dirty="0" smtClean="0"/>
          </a:p>
          <a:p>
            <a:r>
              <a:rPr lang="de-DE" dirty="0">
                <a:hlinkClick r:id="rId7"/>
              </a:rPr>
              <a:t>Maarten </a:t>
            </a:r>
            <a:r>
              <a:rPr lang="de-DE" dirty="0" err="1" smtClean="0">
                <a:hlinkClick r:id="rId7"/>
              </a:rPr>
              <a:t>Rabaey</a:t>
            </a:r>
            <a:r>
              <a:rPr lang="de-DE" dirty="0">
                <a:hlinkClick r:id="rId7"/>
              </a:rPr>
              <a:t> - </a:t>
            </a:r>
            <a:r>
              <a:rPr lang="de-DE" dirty="0" err="1">
                <a:hlinkClick r:id="rId7"/>
              </a:rPr>
              <a:t>Iedereen</a:t>
            </a:r>
            <a:r>
              <a:rPr lang="de-DE" dirty="0">
                <a:hlinkClick r:id="rId7"/>
              </a:rPr>
              <a:t> verdacht</a:t>
            </a:r>
            <a:r>
              <a:rPr lang="de-DE" dirty="0" smtClean="0">
                <a:hlinkClick r:id="rId7"/>
              </a:rPr>
              <a:t>?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Paywall-</a:t>
            </a:r>
            <a:r>
              <a:rPr lang="de-DE" dirty="0" err="1" smtClean="0">
                <a:hlinkClick r:id="rId8"/>
              </a:rPr>
              <a:t>alternatief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236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Bedankt voor uw aandacht</a:t>
            </a:r>
            <a:endParaRPr lang="nl-BE" dirty="0"/>
          </a:p>
        </p:txBody>
      </p:sp>
      <p:pic>
        <p:nvPicPr>
          <p:cNvPr id="1026" name="Picture 2" descr="http://what-is-privacy.com/wp-content/uploads/2013/04/Big-Brother-is-watching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278" y="2512824"/>
            <a:ext cx="4859946" cy="364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jn">
  <a:themeElements>
    <a:clrScheme name="Roo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erlij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j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TM04033917[[fn=Berlijn]]</Template>
  <TotalTime>952</TotalTime>
  <Words>1916</Words>
  <Application>Microsoft Office PowerPoint</Application>
  <PresentationFormat>Breedbeeld</PresentationFormat>
  <Paragraphs>256</Paragraphs>
  <Slides>37</Slides>
  <Notes>1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37</vt:i4>
      </vt:variant>
    </vt:vector>
  </HeadingPairs>
  <TitlesOfParts>
    <vt:vector size="41" baseType="lpstr">
      <vt:lpstr>Arial</vt:lpstr>
      <vt:lpstr>Calibri</vt:lpstr>
      <vt:lpstr>Trebuchet MS</vt:lpstr>
      <vt:lpstr>Berlijn</vt:lpstr>
      <vt:lpstr>Enkele eenvoudige tips om je privacy te beschermen op het Web</vt:lpstr>
      <vt:lpstr>Citaten van Juli Zeh om over na te denken</vt:lpstr>
      <vt:lpstr>Bezwaren tegen bespieding</vt:lpstr>
      <vt:lpstr>Tor (The Onion Router)</vt:lpstr>
      <vt:lpstr>Verklarende animatie van het MIT</vt:lpstr>
      <vt:lpstr>Tor (The Onion Router)</vt:lpstr>
      <vt:lpstr>Wie gebruikt Tor?</vt:lpstr>
      <vt:lpstr>Andere tools voor journalisten, klokkenluiders en iedereen die het wenst</vt:lpstr>
      <vt:lpstr>Wat zijn HTTP Headers?</vt:lpstr>
      <vt:lpstr>Voorbeeld van een HTTP Request Header</vt:lpstr>
      <vt:lpstr>Voorbeeld van een HTTP Request Response</vt:lpstr>
      <vt:lpstr>Verschil HTTP-HTTPS Headers</vt:lpstr>
      <vt:lpstr>Privaat surfen</vt:lpstr>
      <vt:lpstr>Surf waar mogelijk met HTTPS</vt:lpstr>
      <vt:lpstr>Gebruik een wachtwoordmanager</vt:lpstr>
      <vt:lpstr>Gebruik een privacy-vriendelijke zoekmachine</vt:lpstr>
      <vt:lpstr>Gebruik een Link Cleaner</vt:lpstr>
      <vt:lpstr>Gebruik een adBlocker</vt:lpstr>
      <vt:lpstr>Eenvoudige en gesofisticeerde adBlockers</vt:lpstr>
      <vt:lpstr>Gebruik een cookiemanager</vt:lpstr>
      <vt:lpstr>Wat zijn cookies?</vt:lpstr>
      <vt:lpstr>Tracking cookies</vt:lpstr>
      <vt:lpstr>Do Not Track (DNT)</vt:lpstr>
      <vt:lpstr>Geval apart: Flash Cookies</vt:lpstr>
      <vt:lpstr>Flash Cookies verwijderen</vt:lpstr>
      <vt:lpstr>Geen respect, enkel business</vt:lpstr>
      <vt:lpstr>Cookies opruimen binnen de browser</vt:lpstr>
      <vt:lpstr>Cookie managers</vt:lpstr>
      <vt:lpstr>Neveneffect van een cookie manager</vt:lpstr>
      <vt:lpstr>Sociale plugins</vt:lpstr>
      <vt:lpstr>Sociale plugins</vt:lpstr>
      <vt:lpstr>Gebruik een VPN</vt:lpstr>
      <vt:lpstr>Gebruik een VPN</vt:lpstr>
      <vt:lpstr>Zenmate</vt:lpstr>
      <vt:lpstr>Voor geïnteresseerden:</vt:lpstr>
      <vt:lpstr>Een beetje aanbevelenswaardige literatuur</vt:lpstr>
      <vt:lpstr>Bedankt voor uw aandacht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 privacy beschermen op het Web</dc:title>
  <dc:creator>Johan</dc:creator>
  <cp:lastModifiedBy>Johan</cp:lastModifiedBy>
  <cp:revision>112</cp:revision>
  <dcterms:created xsi:type="dcterms:W3CDTF">2015-11-17T20:43:40Z</dcterms:created>
  <dcterms:modified xsi:type="dcterms:W3CDTF">2015-12-07T00:14:41Z</dcterms:modified>
</cp:coreProperties>
</file>