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6" r:id="rId2"/>
    <p:sldId id="258" r:id="rId3"/>
    <p:sldId id="279" r:id="rId4"/>
    <p:sldId id="259" r:id="rId5"/>
    <p:sldId id="265" r:id="rId6"/>
    <p:sldId id="260" r:id="rId7"/>
    <p:sldId id="270" r:id="rId8"/>
    <p:sldId id="263" r:id="rId9"/>
    <p:sldId id="261" r:id="rId10"/>
    <p:sldId id="264" r:id="rId11"/>
    <p:sldId id="262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7550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1492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080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811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630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414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4173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626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054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569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4784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9172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00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1934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5182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3923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C30C8-CAA9-4C3E-8CC2-F61D1558BC96}" type="datetimeFigureOut">
              <a:rPr lang="nl-BE" smtClean="0"/>
              <a:t>15/09/2017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8FBEE3-D2B2-49F3-A338-3CCE6CA1EA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1464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astpass.com/support_screencasts.ph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ifehacker.com/5529133/five-best-password-manager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its.blogs.nytimes.com/2015/06/15/lastpass-password-manager-acknowledges-breach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app/id324613447" TargetMode="External"/><Relationship Id="rId2" Type="http://schemas.openxmlformats.org/officeDocument/2006/relationships/hyperlink" Target="https://play.google.com/store/apps/details?id=com.lastpass.lpandroid&amp;hl=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lK_LkUlGs8w" TargetMode="External"/><Relationship Id="rId4" Type="http://schemas.openxmlformats.org/officeDocument/2006/relationships/hyperlink" Target="https://www.windowsphone.com/en-us/store/app/lastpass/9b86eadc-16e8-df11-9264-00237de2db9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BD7CF66-CC3D-47D4-8A4C-E9273C4EB2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822891"/>
              </p:ext>
            </p:extLst>
          </p:nvPr>
        </p:nvGraphicFramePr>
        <p:xfrm>
          <a:off x="552058" y="407551"/>
          <a:ext cx="8801668" cy="3384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Image" r:id="rId3" imgW="14006160" imgH="5371200" progId="Photoshop.Image.55">
                  <p:embed/>
                </p:oleObj>
              </mc:Choice>
              <mc:Fallback>
                <p:oleObj name="Image" r:id="rId3" imgW="14006160" imgH="5371200" progId="Photoshop.Image.55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BD7CF66-CC3D-47D4-8A4C-E9273C4EB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058" y="407551"/>
                        <a:ext cx="8801668" cy="3384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8591741-DB8A-446F-9D96-72AAF6B6A5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279488"/>
              </p:ext>
            </p:extLst>
          </p:nvPr>
        </p:nvGraphicFramePr>
        <p:xfrm>
          <a:off x="602392" y="3792200"/>
          <a:ext cx="5795554" cy="1056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Image" r:id="rId5" imgW="11352240" imgH="2069640" progId="Photoshop.Image.55">
                  <p:embed/>
                </p:oleObj>
              </mc:Choice>
              <mc:Fallback>
                <p:oleObj name="Image" r:id="rId5" imgW="11352240" imgH="2069640" progId="Photoshop.Image.55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8591741-DB8A-446F-9D96-72AAF6B6A5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2392" y="3792200"/>
                        <a:ext cx="5795554" cy="1056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6AAFD5B0-08A3-4A9F-A636-302B20DB24B3}"/>
              </a:ext>
            </a:extLst>
          </p:cNvPr>
          <p:cNvSpPr txBox="1"/>
          <p:nvPr/>
        </p:nvSpPr>
        <p:spPr>
          <a:xfrm>
            <a:off x="789343" y="5985328"/>
            <a:ext cx="6493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©Johan Jacobs, sept. 2017</a:t>
            </a:r>
          </a:p>
        </p:txBody>
      </p:sp>
    </p:spTree>
    <p:extLst>
      <p:ext uri="{BB962C8B-B14F-4D97-AF65-F5344CB8AC3E}">
        <p14:creationId xmlns:p14="http://schemas.microsoft.com/office/powerpoint/2010/main" val="141479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E5B313-D0E0-425C-A0AF-8BEF8DE7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is Lastpass?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63414D-6A8B-431E-9F2F-D045302BB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/>
              <a:t>Wachtwoordmanager, vergelijkbaar </a:t>
            </a:r>
            <a:r>
              <a:rPr lang="nl-BE" dirty="0"/>
              <a:t>met een kluis</a:t>
            </a:r>
          </a:p>
          <a:p>
            <a:pPr lvl="1"/>
            <a:r>
              <a:rPr lang="nl-BE" dirty="0"/>
              <a:t>Eén wachtwoord opent de kluis</a:t>
            </a:r>
          </a:p>
          <a:p>
            <a:r>
              <a:rPr lang="nl-BE" dirty="0"/>
              <a:t>Cloud</a:t>
            </a:r>
          </a:p>
          <a:p>
            <a:pPr lvl="1"/>
            <a:r>
              <a:rPr lang="nl-BE" dirty="0"/>
              <a:t>Dus beschikbaar op al uw apparaten</a:t>
            </a:r>
          </a:p>
          <a:p>
            <a:r>
              <a:rPr lang="nl-BE" dirty="0"/>
              <a:t>Multi-platform</a:t>
            </a:r>
          </a:p>
          <a:p>
            <a:pPr lvl="1"/>
            <a:r>
              <a:rPr lang="nl-BE" dirty="0"/>
              <a:t>Windows</a:t>
            </a:r>
          </a:p>
          <a:p>
            <a:pPr lvl="1"/>
            <a:r>
              <a:rPr lang="nl-BE" dirty="0"/>
              <a:t>Mac</a:t>
            </a:r>
          </a:p>
          <a:p>
            <a:pPr lvl="1"/>
            <a:r>
              <a:rPr lang="nl-BE" dirty="0"/>
              <a:t>Android</a:t>
            </a:r>
          </a:p>
          <a:p>
            <a:pPr lvl="1"/>
            <a:r>
              <a:rPr lang="nl-BE" dirty="0"/>
              <a:t>iOS</a:t>
            </a:r>
          </a:p>
          <a:p>
            <a:pPr lvl="1"/>
            <a:r>
              <a:rPr lang="nl-BE" dirty="0"/>
              <a:t>Linux</a:t>
            </a:r>
          </a:p>
        </p:txBody>
      </p:sp>
      <p:pic>
        <p:nvPicPr>
          <p:cNvPr id="4" name="Picture 1" descr="Group.png">
            <a:extLst>
              <a:ext uri="{FF2B5EF4-FFF2-40B4-BE49-F238E27FC236}">
                <a16:creationId xmlns:a16="http://schemas.microsoft.com/office/drawing/2014/main" id="{FD65E891-6ECD-468C-B99C-986064B3D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371" y="2994641"/>
            <a:ext cx="5064967" cy="250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8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09710-147A-4913-9CE6-7BEEBAC2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URL’s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9E6FA12D-8FFD-41D8-BA99-890AE68E2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01" y="1783084"/>
            <a:ext cx="5980012" cy="3881437"/>
          </a:xfrm>
        </p:spPr>
      </p:pic>
      <p:sp>
        <p:nvSpPr>
          <p:cNvPr id="8" name="Tekstballon: rechthoek 7">
            <a:extLst>
              <a:ext uri="{FF2B5EF4-FFF2-40B4-BE49-F238E27FC236}">
                <a16:creationId xmlns:a16="http://schemas.microsoft.com/office/drawing/2014/main" id="{B73EE382-AA8B-4C99-B348-C0C89DB24815}"/>
              </a:ext>
            </a:extLst>
          </p:cNvPr>
          <p:cNvSpPr/>
          <p:nvPr/>
        </p:nvSpPr>
        <p:spPr>
          <a:xfrm>
            <a:off x="953520" y="2856096"/>
            <a:ext cx="2248250" cy="671119"/>
          </a:xfrm>
          <a:prstGeom prst="wedgeRectCallout">
            <a:avLst>
              <a:gd name="adj1" fmla="val 6459"/>
              <a:gd name="adj2" fmla="val -149498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Home page: </a:t>
            </a:r>
            <a:r>
              <a:rPr lang="en-US" dirty="0">
                <a:hlinkClick r:id="rId3"/>
              </a:rPr>
              <a:t>www.lastpass.com</a:t>
            </a:r>
            <a:endParaRPr lang="nl-BE" dirty="0"/>
          </a:p>
        </p:txBody>
      </p:sp>
      <p:sp>
        <p:nvSpPr>
          <p:cNvPr id="9" name="Tekstballon: rechthoek 8">
            <a:extLst>
              <a:ext uri="{FF2B5EF4-FFF2-40B4-BE49-F238E27FC236}">
                <a16:creationId xmlns:a16="http://schemas.microsoft.com/office/drawing/2014/main" id="{F0247277-0694-431E-BC1F-0C8210923FBF}"/>
              </a:ext>
            </a:extLst>
          </p:cNvPr>
          <p:cNvSpPr/>
          <p:nvPr/>
        </p:nvSpPr>
        <p:spPr>
          <a:xfrm>
            <a:off x="1564463" y="5633317"/>
            <a:ext cx="5040524" cy="755009"/>
          </a:xfrm>
          <a:prstGeom prst="wedgeRectCallout">
            <a:avLst>
              <a:gd name="adj1" fmla="val 53694"/>
              <a:gd name="adj2" fmla="val -20146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Reeks beknopte video-</a:t>
            </a:r>
            <a:r>
              <a:rPr lang="nl-BE" dirty="0" err="1"/>
              <a:t>tutorials</a:t>
            </a:r>
            <a:endParaRPr lang="nl-BE" dirty="0"/>
          </a:p>
          <a:p>
            <a:pPr algn="ctr"/>
            <a:r>
              <a:rPr lang="nl-BE" dirty="0">
                <a:hlinkClick r:id="rId3"/>
              </a:rPr>
              <a:t>https://lastpass.com/support_screencasts.php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8809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E5B313-D0E0-425C-A0AF-8BEF8DE7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Waarom Lastpass?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63414D-6A8B-431E-9F2F-D045302BB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Slechts één wachtwoord (of wachtzin) te onthouden</a:t>
            </a:r>
          </a:p>
          <a:p>
            <a:r>
              <a:rPr lang="nl-BE" dirty="0"/>
              <a:t>Auto-</a:t>
            </a:r>
            <a:r>
              <a:rPr lang="nl-BE" dirty="0" err="1"/>
              <a:t>fill</a:t>
            </a:r>
            <a:r>
              <a:rPr lang="nl-BE" dirty="0"/>
              <a:t> vult gebruikersnamen en wachtwoorden automatisch in</a:t>
            </a:r>
          </a:p>
          <a:p>
            <a:r>
              <a:rPr lang="nl-BE" dirty="0"/>
              <a:t>Sterke en unieke wachtwoorden per website of dienst</a:t>
            </a:r>
          </a:p>
          <a:p>
            <a:r>
              <a:rPr lang="nl-BE" dirty="0"/>
              <a:t>Ingebouwde wachtwoordgenerator voor lange en sterke wachtwoorden</a:t>
            </a:r>
          </a:p>
          <a:p>
            <a:r>
              <a:rPr lang="nl-BE" dirty="0"/>
              <a:t>Kleine notities (safe </a:t>
            </a:r>
            <a:r>
              <a:rPr lang="nl-BE" dirty="0" err="1"/>
              <a:t>notes</a:t>
            </a:r>
            <a:r>
              <a:rPr lang="nl-BE" dirty="0"/>
              <a:t>) bewaren</a:t>
            </a:r>
          </a:p>
          <a:p>
            <a:r>
              <a:rPr lang="nl-BE" dirty="0"/>
              <a:t>Webformulieren automatisch invullen (naam, straat, telefoon,…)</a:t>
            </a:r>
          </a:p>
        </p:txBody>
      </p:sp>
    </p:spTree>
    <p:extLst>
      <p:ext uri="{BB962C8B-B14F-4D97-AF65-F5344CB8AC3E}">
        <p14:creationId xmlns:p14="http://schemas.microsoft.com/office/powerpoint/2010/main" val="232934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1165C-EDAE-484C-8104-4788B3A7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Andere wachtwoordmanagers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57E818-8EA4-402A-8555-9BDA31F4C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/>
              <a:t>Dashlane</a:t>
            </a:r>
            <a:endParaRPr lang="nl-BE" dirty="0"/>
          </a:p>
          <a:p>
            <a:r>
              <a:rPr lang="nl-BE" dirty="0" err="1"/>
              <a:t>KeePass</a:t>
            </a:r>
            <a:endParaRPr lang="nl-BE" dirty="0"/>
          </a:p>
          <a:p>
            <a:r>
              <a:rPr lang="nl-BE" dirty="0"/>
              <a:t>1Password</a:t>
            </a:r>
          </a:p>
          <a:p>
            <a:r>
              <a:rPr lang="nl-BE" dirty="0" err="1"/>
              <a:t>Roboform</a:t>
            </a:r>
            <a:endParaRPr lang="nl-BE" dirty="0"/>
          </a:p>
          <a:p>
            <a:r>
              <a:rPr lang="nl-BE" dirty="0" err="1"/>
              <a:t>SplashID</a:t>
            </a:r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/>
              <a:t>Vergelijkende recensie </a:t>
            </a:r>
            <a:r>
              <a:rPr lang="nl-BE" dirty="0" err="1">
                <a:hlinkClick r:id="rId2"/>
              </a:rPr>
              <a:t>LifeHacker</a:t>
            </a:r>
            <a:r>
              <a:rPr lang="nl-BE" dirty="0">
                <a:hlinkClick r:id="rId2"/>
              </a:rPr>
              <a:t> augustus 2017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2822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CE9D3-DC87-48DF-B8B2-2538AC67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Over sleutels en versleutelen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C1C18A-1E19-4FB5-BE68-7F851AA54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Geen kennis van cryptografie vereist</a:t>
            </a:r>
          </a:p>
          <a:p>
            <a:r>
              <a:rPr lang="nl-BE" dirty="0"/>
              <a:t>Alle gevoelige gegevens worden </a:t>
            </a:r>
            <a:r>
              <a:rPr lang="nl-BE" dirty="0" err="1"/>
              <a:t>geëcrypteerd</a:t>
            </a:r>
            <a:r>
              <a:rPr lang="nl-BE" dirty="0"/>
              <a:t> op uw apparaat</a:t>
            </a:r>
          </a:p>
          <a:p>
            <a:r>
              <a:rPr lang="nl-BE" dirty="0"/>
              <a:t>Hoofdwachtwoord is de enige sleutel</a:t>
            </a:r>
          </a:p>
          <a:p>
            <a:pPr lvl="1"/>
            <a:r>
              <a:rPr lang="nl-BE" dirty="0"/>
              <a:t>Wordt nooit verzonden naar </a:t>
            </a:r>
            <a:r>
              <a:rPr lang="nl-BE" dirty="0" err="1"/>
              <a:t>LastPass</a:t>
            </a:r>
            <a:endParaRPr lang="nl-BE" dirty="0"/>
          </a:p>
          <a:p>
            <a:pPr lvl="1"/>
            <a:r>
              <a:rPr lang="nl-BE" dirty="0"/>
              <a:t>Nadeel: niet </a:t>
            </a:r>
            <a:r>
              <a:rPr lang="nl-BE" dirty="0" err="1"/>
              <a:t>recupereerbaar</a:t>
            </a:r>
            <a:r>
              <a:rPr lang="nl-BE" dirty="0"/>
              <a:t> indien kwijt</a:t>
            </a:r>
          </a:p>
          <a:p>
            <a:pPr lvl="1"/>
            <a:r>
              <a:rPr lang="nl-BE" dirty="0"/>
              <a:t>Geen knop “Ik ben mijn wachtwoord vergeten”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0293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354AE-4354-47F3-9F1F-7F424D95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Is Lastpass veilig?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0CBE60-DFB5-4088-9103-AAFF872FD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256-bits AES-versleuteling met </a:t>
            </a:r>
            <a:r>
              <a:rPr lang="en-US" dirty="0"/>
              <a:t>Password-Based Key Derivation Function</a:t>
            </a:r>
            <a:endParaRPr lang="nl-BE" dirty="0"/>
          </a:p>
          <a:p>
            <a:r>
              <a:rPr lang="nl-BE" dirty="0"/>
              <a:t>U maakt een account met een e-mailadres en een sterk hoofdwachtwoord om lokaal een unieke sleutel te genereren</a:t>
            </a:r>
          </a:p>
          <a:p>
            <a:r>
              <a:rPr lang="nl-BE" dirty="0"/>
              <a:t>Uitsluitend lokale encryptie</a:t>
            </a:r>
          </a:p>
          <a:p>
            <a:pPr lvl="1"/>
            <a:r>
              <a:rPr lang="nl-BE" dirty="0"/>
              <a:t>Gegevens worden op </a:t>
            </a:r>
            <a:r>
              <a:rPr lang="nl-BE" dirty="0" err="1"/>
              <a:t>apparaatniveau</a:t>
            </a:r>
            <a:r>
              <a:rPr lang="nl-BE" dirty="0"/>
              <a:t> </a:t>
            </a:r>
            <a:r>
              <a:rPr lang="nl-BE" dirty="0" err="1"/>
              <a:t>geëcrypteerd</a:t>
            </a:r>
            <a:r>
              <a:rPr lang="nl-BE" dirty="0"/>
              <a:t> en </a:t>
            </a:r>
            <a:r>
              <a:rPr lang="nl-BE" dirty="0" err="1"/>
              <a:t>gedecrypteerd</a:t>
            </a:r>
            <a:r>
              <a:rPr lang="nl-BE" dirty="0"/>
              <a:t> </a:t>
            </a:r>
          </a:p>
          <a:p>
            <a:pPr lvl="1"/>
            <a:r>
              <a:rPr lang="nl-BE" dirty="0"/>
              <a:t>Nooit datatransmissie met ‘</a:t>
            </a:r>
            <a:r>
              <a:rPr lang="nl-BE" dirty="0" err="1"/>
              <a:t>cleartext</a:t>
            </a:r>
            <a:r>
              <a:rPr lang="nl-BE" dirty="0"/>
              <a:t>’</a:t>
            </a:r>
          </a:p>
          <a:p>
            <a:r>
              <a:rPr lang="nl-BE" dirty="0"/>
              <a:t>Intrusie in 2015 (zie </a:t>
            </a:r>
            <a:r>
              <a:rPr lang="nl-BE" dirty="0">
                <a:hlinkClick r:id="rId2"/>
              </a:rPr>
              <a:t>bericht New York Times</a:t>
            </a:r>
            <a:r>
              <a:rPr lang="nl-BE" dirty="0"/>
              <a:t>)</a:t>
            </a:r>
          </a:p>
          <a:p>
            <a:pPr lvl="1"/>
            <a:r>
              <a:rPr lang="nl-BE" dirty="0"/>
              <a:t>E-mailadressen en partiële </a:t>
            </a:r>
            <a:r>
              <a:rPr lang="nl-BE" dirty="0" err="1"/>
              <a:t>hashing</a:t>
            </a:r>
            <a:r>
              <a:rPr lang="nl-BE" dirty="0"/>
              <a:t> data zijn toen waarschijnlijk blootgesteld</a:t>
            </a:r>
          </a:p>
          <a:p>
            <a:pPr lvl="1"/>
            <a:r>
              <a:rPr lang="nl-BE" dirty="0"/>
              <a:t>E-mailadressen zouden hoogstens kunnen worden misbruikt voor </a:t>
            </a:r>
            <a:r>
              <a:rPr lang="nl-BE" dirty="0" err="1"/>
              <a:t>phishing</a:t>
            </a:r>
            <a:r>
              <a:rPr lang="nl-BE" dirty="0"/>
              <a:t>-mails</a:t>
            </a:r>
          </a:p>
        </p:txBody>
      </p:sp>
    </p:spTree>
    <p:extLst>
      <p:ext uri="{BB962C8B-B14F-4D97-AF65-F5344CB8AC3E}">
        <p14:creationId xmlns:p14="http://schemas.microsoft.com/office/powerpoint/2010/main" val="117201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340B0-2690-4E47-A97A-87F9FD3E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Wachtwoordkluis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984C61-1C84-4395-BF01-8FDB82252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Na openen ziet uw kluis er ongeveer als volgt uit</a:t>
            </a:r>
          </a:p>
          <a:p>
            <a:pPr lvl="1"/>
            <a:r>
              <a:rPr lang="nl-BE" dirty="0"/>
              <a:t>Zie volgende dia</a:t>
            </a:r>
          </a:p>
          <a:p>
            <a:pPr lvl="1"/>
            <a:r>
              <a:rPr lang="nl-BE" dirty="0"/>
              <a:t>PS. Data die ik strikt persoonlijk acht is op de schermafbeeldingen doorgehaald</a:t>
            </a:r>
          </a:p>
        </p:txBody>
      </p:sp>
      <p:sp>
        <p:nvSpPr>
          <p:cNvPr id="4" name="Pijl: ingekeept rechts 3">
            <a:extLst>
              <a:ext uri="{FF2B5EF4-FFF2-40B4-BE49-F238E27FC236}">
                <a16:creationId xmlns:a16="http://schemas.microsoft.com/office/drawing/2014/main" id="{91E8A714-CA1B-4E6D-9D34-180C2E1DB6B5}"/>
              </a:ext>
            </a:extLst>
          </p:cNvPr>
          <p:cNvSpPr/>
          <p:nvPr/>
        </p:nvSpPr>
        <p:spPr>
          <a:xfrm>
            <a:off x="7214532" y="4957893"/>
            <a:ext cx="1510019" cy="82212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7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ABDB66F-2F90-488F-8B5F-E52C2F157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500"/>
            <a:ext cx="121920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30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3B957-725F-4767-87C5-963A14FE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Organisatie van uw wachtwoorden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880BE4-60F4-4DB6-B331-AD74FF03F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U kunt diensten naar eigen goeddunken in mappen ordenen</a:t>
            </a:r>
          </a:p>
          <a:p>
            <a:r>
              <a:rPr lang="nl-BE" dirty="0"/>
              <a:t>U kunt uw hele kluis doorzoeken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31826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5B504BF-D800-41F7-8091-D9D721E79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Inloggen bij </a:t>
            </a:r>
            <a:r>
              <a:rPr lang="nl-BE" dirty="0" err="1"/>
              <a:t>bvb</a:t>
            </a:r>
            <a:r>
              <a:rPr lang="nl-BE" dirty="0"/>
              <a:t>. </a:t>
            </a:r>
            <a:r>
              <a:rPr lang="nl-BE" dirty="0" err="1"/>
              <a:t>Humo</a:t>
            </a:r>
            <a:endParaRPr lang="nl-BE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0226AEB-69DA-4DB3-9DDB-BBE7A2959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54" y="1501838"/>
            <a:ext cx="5893028" cy="4877989"/>
          </a:xfrm>
          <a:prstGeom prst="rect">
            <a:avLst/>
          </a:prstGeom>
        </p:spPr>
      </p:pic>
      <p:sp>
        <p:nvSpPr>
          <p:cNvPr id="11" name="Tekstballon: rechthoek 10">
            <a:extLst>
              <a:ext uri="{FF2B5EF4-FFF2-40B4-BE49-F238E27FC236}">
                <a16:creationId xmlns:a16="http://schemas.microsoft.com/office/drawing/2014/main" id="{9BDC3926-679B-449F-AFFC-293806238935}"/>
              </a:ext>
            </a:extLst>
          </p:cNvPr>
          <p:cNvSpPr/>
          <p:nvPr/>
        </p:nvSpPr>
        <p:spPr>
          <a:xfrm>
            <a:off x="6232849" y="1501838"/>
            <a:ext cx="2097248" cy="1484851"/>
          </a:xfrm>
          <a:prstGeom prst="wedgeRectCallout">
            <a:avLst>
              <a:gd name="adj1" fmla="val -50833"/>
              <a:gd name="adj2" fmla="val 79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/>
              <a:t>Login (gebruikersnaam </a:t>
            </a:r>
            <a:r>
              <a:rPr lang="nl-BE" dirty="0"/>
              <a:t>en wachtwoord) reeds ingevuld</a:t>
            </a:r>
          </a:p>
        </p:txBody>
      </p:sp>
      <p:sp>
        <p:nvSpPr>
          <p:cNvPr id="14" name="Tekstballon: rechthoek 13">
            <a:extLst>
              <a:ext uri="{FF2B5EF4-FFF2-40B4-BE49-F238E27FC236}">
                <a16:creationId xmlns:a16="http://schemas.microsoft.com/office/drawing/2014/main" id="{2048D511-2325-4C74-85EB-E13733412023}"/>
              </a:ext>
            </a:extLst>
          </p:cNvPr>
          <p:cNvSpPr/>
          <p:nvPr/>
        </p:nvSpPr>
        <p:spPr>
          <a:xfrm>
            <a:off x="4516017" y="5047861"/>
            <a:ext cx="1716832" cy="839755"/>
          </a:xfrm>
          <a:prstGeom prst="wedgeRectCallout">
            <a:avLst>
              <a:gd name="adj1" fmla="val -41485"/>
              <a:gd name="adj2" fmla="val -10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Enkel nog klikken</a:t>
            </a:r>
          </a:p>
        </p:txBody>
      </p:sp>
    </p:spTree>
    <p:extLst>
      <p:ext uri="{BB962C8B-B14F-4D97-AF65-F5344CB8AC3E}">
        <p14:creationId xmlns:p14="http://schemas.microsoft.com/office/powerpoint/2010/main" val="1133327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8BBF9-0CCF-44B0-B9D3-B6F4C1D46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Kostprijs (september 2017)</a:t>
            </a:r>
          </a:p>
        </p:txBody>
      </p:sp>
      <p:pic>
        <p:nvPicPr>
          <p:cNvPr id="2050" name="Picture 2" descr="https://ic.tweakimg.net/ext/i/2001590913.jpeg">
            <a:extLst>
              <a:ext uri="{FF2B5EF4-FFF2-40B4-BE49-F238E27FC236}">
                <a16:creationId xmlns:a16="http://schemas.microsoft.com/office/drawing/2014/main" id="{07CFA6FB-13FB-45E0-91F2-897067A6CB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946" y="2098309"/>
            <a:ext cx="5939444" cy="310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027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C79F6-FA65-4103-B6FA-1E535CBAC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Aan de slag met Lastpass [1]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F1B80C-6DE2-4FDA-B1D5-E15BE6016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Download de browserextensie voor </a:t>
            </a:r>
            <a:r>
              <a:rPr lang="nl-BE" dirty="0" err="1"/>
              <a:t>LastPass</a:t>
            </a:r>
            <a:endParaRPr lang="nl-BE" dirty="0"/>
          </a:p>
          <a:p>
            <a:pPr lvl="1"/>
            <a:r>
              <a:rPr lang="nl-BE" dirty="0"/>
              <a:t>Hangt van uw browser af. Zoek naar de </a:t>
            </a:r>
            <a:r>
              <a:rPr lang="nl-BE" dirty="0" err="1"/>
              <a:t>add-on</a:t>
            </a:r>
            <a:r>
              <a:rPr lang="nl-BE" dirty="0"/>
              <a:t> of extensie</a:t>
            </a:r>
          </a:p>
          <a:p>
            <a:r>
              <a:rPr lang="nl-BE" dirty="0"/>
              <a:t>Installeer de extensie in uw browser</a:t>
            </a:r>
          </a:p>
          <a:p>
            <a:pPr lvl="1"/>
            <a:r>
              <a:rPr lang="nl-BE" dirty="0"/>
              <a:t>In bijvoorbeeld </a:t>
            </a:r>
            <a:r>
              <a:rPr lang="nl-BE" dirty="0" err="1"/>
              <a:t>Edge</a:t>
            </a:r>
            <a:r>
              <a:rPr lang="nl-BE" dirty="0"/>
              <a:t>: </a:t>
            </a:r>
            <a:r>
              <a:rPr lang="nl-BE" i="1" dirty="0"/>
              <a:t>instellingen</a:t>
            </a:r>
            <a:r>
              <a:rPr lang="nl-BE" dirty="0"/>
              <a:t> rechts boven, dan </a:t>
            </a:r>
            <a:r>
              <a:rPr lang="nl-BE" i="1" dirty="0"/>
              <a:t>Extensies</a:t>
            </a:r>
            <a:r>
              <a:rPr lang="nl-BE" dirty="0"/>
              <a:t>, dan </a:t>
            </a:r>
            <a:r>
              <a:rPr lang="nl-BE" i="1" dirty="0"/>
              <a:t>Extensies downloaden uit de Store</a:t>
            </a:r>
          </a:p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39FBB2-28C7-429A-8AA2-8A8394235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193" y="4578624"/>
            <a:ext cx="379095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3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3A28E9-4A26-4D94-937F-13AF4734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Aan de slag met Lastpass [2]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E77D6C-3B06-4B12-8FC2-C0A02FFC4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Bedenk een sterk hoofdwachtwoord. Vergeet dit nóóit! </a:t>
            </a:r>
          </a:p>
        </p:txBody>
      </p:sp>
      <p:pic>
        <p:nvPicPr>
          <p:cNvPr id="3074" name="Picture 2" descr="https://lp-cdn.lastpass.com/lporcamedia/-/media/ed8cfc6fa2a24258897c3d7af5546be6.jpg?h=485&amp;w=705&amp;la=nl&amp;hash=BDD1940A09BF5BBB69CF5F6FD2624D5CF159F6DE">
            <a:extLst>
              <a:ext uri="{FF2B5EF4-FFF2-40B4-BE49-F238E27FC236}">
                <a16:creationId xmlns:a16="http://schemas.microsoft.com/office/drawing/2014/main" id="{8106C85E-4322-43B8-9B19-9855BD3EF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951" y="2679085"/>
            <a:ext cx="4887434" cy="336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6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3A28E9-4A26-4D94-937F-13AF4734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Aan de slag met Lastpass [3]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E77D6C-3B06-4B12-8FC2-C0A02FFC4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Bekijk uw kluis in </a:t>
            </a:r>
            <a:r>
              <a:rPr lang="nl-BE" dirty="0" err="1"/>
              <a:t>LastPass</a:t>
            </a:r>
            <a:endParaRPr lang="nl-BE" dirty="0"/>
          </a:p>
        </p:txBody>
      </p:sp>
      <p:pic>
        <p:nvPicPr>
          <p:cNvPr id="4098" name="Picture 2" descr="https://lp-cdn.lastpass.com/lporcamedia/-/media/7d4e79689a5b479b83f45b6ec3e21456.jpg?h=550&amp;w=856&amp;la=nl&amp;hash=5ADEA1779B0EB2445A187E9E0EE16D4A99EDB1F8">
            <a:extLst>
              <a:ext uri="{FF2B5EF4-FFF2-40B4-BE49-F238E27FC236}">
                <a16:creationId xmlns:a16="http://schemas.microsoft.com/office/drawing/2014/main" id="{FF1C9845-3DEB-4950-8CBE-8248A51C1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795" y="2981830"/>
            <a:ext cx="4761745" cy="305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635ACB6-53B5-4186-8CBB-5FE574914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850" y="1789108"/>
            <a:ext cx="1192722" cy="1192722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0A3397C2-68EB-4C92-AFF9-97F2A5DCED43}"/>
              </a:ext>
            </a:extLst>
          </p:cNvPr>
          <p:cNvCxnSpPr/>
          <p:nvPr/>
        </p:nvCxnSpPr>
        <p:spPr>
          <a:xfrm flipH="1">
            <a:off x="7071129" y="2625858"/>
            <a:ext cx="326566" cy="4530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242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FE0745-79FB-468C-8562-CF80B544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Voeg een login toe aan de kluis [1]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9441520-19B4-4491-8411-496923F478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592" y="2160588"/>
            <a:ext cx="5176854" cy="3881437"/>
          </a:xfrm>
        </p:spPr>
      </p:pic>
      <p:sp>
        <p:nvSpPr>
          <p:cNvPr id="6" name="Tekstballon: rechthoek 5">
            <a:extLst>
              <a:ext uri="{FF2B5EF4-FFF2-40B4-BE49-F238E27FC236}">
                <a16:creationId xmlns:a16="http://schemas.microsoft.com/office/drawing/2014/main" id="{4F45E701-3BF1-4F2B-A041-0C8C1854BADD}"/>
              </a:ext>
            </a:extLst>
          </p:cNvPr>
          <p:cNvSpPr/>
          <p:nvPr/>
        </p:nvSpPr>
        <p:spPr>
          <a:xfrm>
            <a:off x="6115575" y="1744910"/>
            <a:ext cx="2547830" cy="1016000"/>
          </a:xfrm>
          <a:prstGeom prst="wedgeRectCallout">
            <a:avLst>
              <a:gd name="adj1" fmla="val -32191"/>
              <a:gd name="adj2" fmla="val 106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Geef gewenste gebruikersnaam op</a:t>
            </a:r>
          </a:p>
          <a:p>
            <a:pPr algn="ctr"/>
            <a:r>
              <a:rPr lang="nl-BE" dirty="0"/>
              <a:t>(meestal e-mailadres)</a:t>
            </a:r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399FFF86-966B-44F9-8D02-5B92066B5EC0}"/>
              </a:ext>
            </a:extLst>
          </p:cNvPr>
          <p:cNvSpPr/>
          <p:nvPr/>
        </p:nvSpPr>
        <p:spPr>
          <a:xfrm>
            <a:off x="3212984" y="4792065"/>
            <a:ext cx="2273417" cy="1249960"/>
          </a:xfrm>
          <a:prstGeom prst="wedgeRectCallout">
            <a:avLst>
              <a:gd name="adj1" fmla="val 74370"/>
              <a:gd name="adj2" fmla="val -1281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Kies een wachtwoord of laat Lastpass er één genereren</a:t>
            </a:r>
          </a:p>
        </p:txBody>
      </p:sp>
    </p:spTree>
    <p:extLst>
      <p:ext uri="{BB962C8B-B14F-4D97-AF65-F5344CB8AC3E}">
        <p14:creationId xmlns:p14="http://schemas.microsoft.com/office/powerpoint/2010/main" val="2221712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5C735182-C30C-4886-98F8-42F30C271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22" y="1930400"/>
            <a:ext cx="5398091" cy="3881437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F5D54D7-89F0-48B9-AE00-21CEAAF77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Voeg een login toe aan de kluis [2]</a:t>
            </a:r>
          </a:p>
        </p:txBody>
      </p:sp>
      <p:sp>
        <p:nvSpPr>
          <p:cNvPr id="6" name="Tekstballon: rechthoek 5">
            <a:extLst>
              <a:ext uri="{FF2B5EF4-FFF2-40B4-BE49-F238E27FC236}">
                <a16:creationId xmlns:a16="http://schemas.microsoft.com/office/drawing/2014/main" id="{6277C1D4-26FF-4ECA-86FE-3E44F43EF930}"/>
              </a:ext>
            </a:extLst>
          </p:cNvPr>
          <p:cNvSpPr/>
          <p:nvPr/>
        </p:nvSpPr>
        <p:spPr>
          <a:xfrm>
            <a:off x="3775046" y="2628637"/>
            <a:ext cx="2055304" cy="1242481"/>
          </a:xfrm>
          <a:prstGeom prst="wedgeRectCallout">
            <a:avLst>
              <a:gd name="adj1" fmla="val 58351"/>
              <a:gd name="adj2" fmla="val 827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Geef een naam of aanvaard de voorgestelde naam</a:t>
            </a:r>
          </a:p>
        </p:txBody>
      </p:sp>
      <p:sp>
        <p:nvSpPr>
          <p:cNvPr id="11" name="Tekstballon: rechthoek 10">
            <a:extLst>
              <a:ext uri="{FF2B5EF4-FFF2-40B4-BE49-F238E27FC236}">
                <a16:creationId xmlns:a16="http://schemas.microsoft.com/office/drawing/2014/main" id="{DA6DA5CC-1ECA-42EE-8C93-B10B57D1A24E}"/>
              </a:ext>
            </a:extLst>
          </p:cNvPr>
          <p:cNvSpPr/>
          <p:nvPr/>
        </p:nvSpPr>
        <p:spPr>
          <a:xfrm>
            <a:off x="6518247" y="4692772"/>
            <a:ext cx="906011" cy="494951"/>
          </a:xfrm>
          <a:prstGeom prst="wedgeRectCallout">
            <a:avLst>
              <a:gd name="adj1" fmla="val 18982"/>
              <a:gd name="adj2" fmla="val 930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Sla op</a:t>
            </a:r>
          </a:p>
        </p:txBody>
      </p:sp>
    </p:spTree>
    <p:extLst>
      <p:ext uri="{BB962C8B-B14F-4D97-AF65-F5344CB8AC3E}">
        <p14:creationId xmlns:p14="http://schemas.microsoft.com/office/powerpoint/2010/main" val="416272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F3BA9A-1354-482F-A8CC-651DBBC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Lastpass-app op tablet en telefoon [1]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BDD4DB41-C110-413A-972E-8985F173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Play: </a:t>
            </a:r>
            <a:r>
              <a:rPr lang="en-US" dirty="0" err="1">
                <a:hlinkClick r:id="rId2"/>
              </a:rPr>
              <a:t>Klik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hier</a:t>
            </a:r>
            <a:endParaRPr lang="en-US" dirty="0"/>
          </a:p>
          <a:p>
            <a:r>
              <a:rPr lang="en-US" dirty="0"/>
              <a:t>iOS App Store: </a:t>
            </a:r>
            <a:r>
              <a:rPr lang="en-US" dirty="0" err="1">
                <a:hlinkClick r:id="rId3"/>
              </a:rPr>
              <a:t>Klik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hier</a:t>
            </a:r>
            <a:endParaRPr lang="en-US" dirty="0"/>
          </a:p>
          <a:p>
            <a:r>
              <a:rPr lang="en-US" dirty="0"/>
              <a:t>Windows 10 Mobile: </a:t>
            </a:r>
            <a:r>
              <a:rPr lang="en-US" dirty="0" err="1">
                <a:hlinkClick r:id="rId4"/>
              </a:rPr>
              <a:t>Klik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hier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YouTube-</a:t>
            </a:r>
            <a:r>
              <a:rPr lang="en-US" dirty="0" err="1"/>
              <a:t>filmpje</a:t>
            </a:r>
            <a:r>
              <a:rPr lang="en-US" dirty="0"/>
              <a:t> </a:t>
            </a:r>
            <a:r>
              <a:rPr lang="en-US" dirty="0" err="1"/>
              <a:t>Lastpass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Android: </a:t>
            </a:r>
            <a:r>
              <a:rPr lang="en-US" dirty="0" err="1">
                <a:hlinkClick r:id="rId5"/>
              </a:rPr>
              <a:t>Klik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hier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36620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F3BA9A-1354-482F-A8CC-651DBBC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Lastpass-app op tablet en telefoon [2]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8B280F9-8B33-4911-A20F-55B3DD9D0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543" y="1930400"/>
            <a:ext cx="2425898" cy="3881437"/>
          </a:xfr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D35EEC8-C1E6-465C-8E88-833A5CFC3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758" y="1930400"/>
            <a:ext cx="2425898" cy="3881437"/>
          </a:xfrm>
          <a:prstGeom prst="rect">
            <a:avLst/>
          </a:prstGeom>
        </p:spPr>
      </p:pic>
      <p:sp>
        <p:nvSpPr>
          <p:cNvPr id="8" name="Tekstballon: rechthoek 7">
            <a:extLst>
              <a:ext uri="{FF2B5EF4-FFF2-40B4-BE49-F238E27FC236}">
                <a16:creationId xmlns:a16="http://schemas.microsoft.com/office/drawing/2014/main" id="{DDCCF740-E3E6-4A8A-AC7B-A5A7E29576F6}"/>
              </a:ext>
            </a:extLst>
          </p:cNvPr>
          <p:cNvSpPr/>
          <p:nvPr/>
        </p:nvSpPr>
        <p:spPr>
          <a:xfrm>
            <a:off x="2450582" y="1686187"/>
            <a:ext cx="1761688" cy="721453"/>
          </a:xfrm>
          <a:prstGeom prst="wedgeRectCallout">
            <a:avLst>
              <a:gd name="adj1" fmla="val -68928"/>
              <a:gd name="adj2" fmla="val 671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Tik ‘Inloggen’</a:t>
            </a:r>
          </a:p>
        </p:txBody>
      </p:sp>
      <p:sp>
        <p:nvSpPr>
          <p:cNvPr id="9" name="Tekstballon: rechthoek 8">
            <a:extLst>
              <a:ext uri="{FF2B5EF4-FFF2-40B4-BE49-F238E27FC236}">
                <a16:creationId xmlns:a16="http://schemas.microsoft.com/office/drawing/2014/main" id="{AFC83EA0-D444-4A2F-8460-76934DB771CF}"/>
              </a:ext>
            </a:extLst>
          </p:cNvPr>
          <p:cNvSpPr/>
          <p:nvPr/>
        </p:nvSpPr>
        <p:spPr>
          <a:xfrm>
            <a:off x="6031684" y="3389152"/>
            <a:ext cx="2466363" cy="1291905"/>
          </a:xfrm>
          <a:prstGeom prst="wedgeRectCallout">
            <a:avLst>
              <a:gd name="adj1" fmla="val -38180"/>
              <a:gd name="adj2" fmla="val -797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Gebruikersnaam en wachtwoord worden automatisch ingevuld</a:t>
            </a:r>
          </a:p>
        </p:txBody>
      </p:sp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582E3B38-6681-4AB6-94CF-CA1653D8D8A7}"/>
              </a:ext>
            </a:extLst>
          </p:cNvPr>
          <p:cNvSpPr/>
          <p:nvPr/>
        </p:nvSpPr>
        <p:spPr>
          <a:xfrm>
            <a:off x="4605556" y="4764947"/>
            <a:ext cx="1434517" cy="713064"/>
          </a:xfrm>
          <a:prstGeom prst="wedgeRectCallout">
            <a:avLst>
              <a:gd name="adj1" fmla="val 12500"/>
              <a:gd name="adj2" fmla="val -2198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Tik ‘Inloggen’</a:t>
            </a:r>
          </a:p>
        </p:txBody>
      </p:sp>
    </p:spTree>
    <p:extLst>
      <p:ext uri="{BB962C8B-B14F-4D97-AF65-F5344CB8AC3E}">
        <p14:creationId xmlns:p14="http://schemas.microsoft.com/office/powerpoint/2010/main" val="933057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3F8106-F994-493A-8536-78B6773C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Lastpass-app op tablet en telefoon [3]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D37D8F-CF31-46E7-9961-9AEA5A824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2160589"/>
            <a:ext cx="5538908" cy="3880773"/>
          </a:xfrm>
        </p:spPr>
        <p:txBody>
          <a:bodyPr/>
          <a:lstStyle/>
          <a:p>
            <a:r>
              <a:rPr lang="nl-BE" dirty="0"/>
              <a:t>Gebruik Lastpass om </a:t>
            </a:r>
            <a:r>
              <a:rPr lang="nl-BE" dirty="0" err="1"/>
              <a:t>logins</a:t>
            </a:r>
            <a:r>
              <a:rPr lang="nl-BE" dirty="0"/>
              <a:t> in andere Android-apps in te vullen (buiten de browser dus)</a:t>
            </a:r>
          </a:p>
          <a:p>
            <a:r>
              <a:rPr lang="nl-BE" dirty="0"/>
              <a:t>Daarvoor moet u Lastpass machtigen op OS-niveau</a:t>
            </a:r>
          </a:p>
          <a:p>
            <a:pPr lvl="1"/>
            <a:r>
              <a:rPr lang="nl-BE" dirty="0"/>
              <a:t>Instellingen-menu van Android</a:t>
            </a:r>
          </a:p>
          <a:p>
            <a:pPr lvl="1"/>
            <a:r>
              <a:rPr lang="nl-BE" dirty="0"/>
              <a:t>Toegankelijkheid</a:t>
            </a:r>
          </a:p>
          <a:p>
            <a:pPr lvl="1"/>
            <a:r>
              <a:rPr lang="nl-BE" dirty="0"/>
              <a:t>Lastpass op ‘Aan’ zetten</a:t>
            </a:r>
          </a:p>
          <a:p>
            <a:r>
              <a:rPr lang="nl-BE" dirty="0"/>
              <a:t>Lastpass zal u die keuze bij installatie aanbieden maar u kan het later ook manueel doen</a:t>
            </a:r>
          </a:p>
        </p:txBody>
      </p:sp>
      <p:pic>
        <p:nvPicPr>
          <p:cNvPr id="4" name="Picture 7" descr="App_Fill.png">
            <a:extLst>
              <a:ext uri="{FF2B5EF4-FFF2-40B4-BE49-F238E27FC236}">
                <a16:creationId xmlns:a16="http://schemas.microsoft.com/office/drawing/2014/main" id="{DC0C5BC6-58B3-47D3-8E51-6F90BC528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243" y="1776875"/>
            <a:ext cx="2614613" cy="4648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516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F98A7-6101-CB40-8298-8B1D0FAA6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Noodtoegang [1]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555DCC-22CE-944A-8C43-B8763A930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Overdracht wachtwoorden bij ziekte of overlijden</a:t>
            </a:r>
          </a:p>
          <a:p>
            <a:r>
              <a:rPr lang="nl-BE" dirty="0"/>
              <a:t>Vertrouwde vrienden of familieleden toegang geven tot uw kluis</a:t>
            </a:r>
          </a:p>
          <a:p>
            <a:r>
              <a:rPr lang="nl-BE" dirty="0"/>
              <a:t>U geeft een vertrouwenspersoon op alsook een tijdspanne (</a:t>
            </a:r>
            <a:r>
              <a:rPr lang="nl-BE" dirty="0" err="1"/>
              <a:t>bvb</a:t>
            </a:r>
            <a:r>
              <a:rPr lang="nl-BE" dirty="0"/>
              <a:t>. 48u)</a:t>
            </a:r>
          </a:p>
          <a:p>
            <a:r>
              <a:rPr lang="nl-BE" dirty="0"/>
              <a:t>Als die persoon inlogt krijgt </a:t>
            </a:r>
            <a:r>
              <a:rPr lang="nl-BE"/>
              <a:t>u van LastPass een </a:t>
            </a:r>
            <a:r>
              <a:rPr lang="nl-BE" dirty="0"/>
              <a:t>e-mail</a:t>
            </a:r>
          </a:p>
          <a:p>
            <a:pPr lvl="1"/>
            <a:r>
              <a:rPr lang="nl-BE" dirty="0"/>
              <a:t>U kan het verzoek </a:t>
            </a:r>
            <a:r>
              <a:rPr lang="nl-BE"/>
              <a:t>tot toegang afwijzen binnen de tijdspanne</a:t>
            </a:r>
            <a:endParaRPr lang="nl-BE" dirty="0"/>
          </a:p>
          <a:p>
            <a:pPr lvl="1"/>
            <a:r>
              <a:rPr lang="nl-BE" dirty="0"/>
              <a:t>Als u dat niet doet binnen de ingestelde tijdspanne krijgt de persoon toegang</a:t>
            </a:r>
          </a:p>
        </p:txBody>
      </p:sp>
    </p:spTree>
    <p:extLst>
      <p:ext uri="{BB962C8B-B14F-4D97-AF65-F5344CB8AC3E}">
        <p14:creationId xmlns:p14="http://schemas.microsoft.com/office/powerpoint/2010/main" val="213897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4C871F-5CD5-4D24-9DEA-CBB30F8C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Noodtoegang [2]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4923B0A-2B0F-4A73-A025-29DE55BD3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22" y="2160588"/>
            <a:ext cx="7047193" cy="3881437"/>
          </a:xfrm>
        </p:spPr>
      </p:pic>
    </p:spTree>
    <p:extLst>
      <p:ext uri="{BB962C8B-B14F-4D97-AF65-F5344CB8AC3E}">
        <p14:creationId xmlns:p14="http://schemas.microsoft.com/office/powerpoint/2010/main" val="1246728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D07A1-4C29-4884-B1FC-D2314CB1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Noodtoegang [3]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4AD7ABF-8CAA-44B8-9AC6-B7A3FFD1B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89" y="2160588"/>
            <a:ext cx="7074860" cy="3881437"/>
          </a:xfrm>
        </p:spPr>
      </p:pic>
    </p:spTree>
    <p:extLst>
      <p:ext uri="{BB962C8B-B14F-4D97-AF65-F5344CB8AC3E}">
        <p14:creationId xmlns:p14="http://schemas.microsoft.com/office/powerpoint/2010/main" val="4274359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4B70C-6D87-4A23-9960-A5CD052C3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Multifactor Authenticatie [1]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4D563A-7A83-4706-9BF3-70CFF9F22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Voor wie nóg meer veiligheid wil</a:t>
            </a:r>
          </a:p>
          <a:p>
            <a:r>
              <a:rPr lang="nl-BE" dirty="0"/>
              <a:t>Tweede aanmeldstap (dus bijkomend aan uw wachtwoord)</a:t>
            </a:r>
          </a:p>
          <a:p>
            <a:r>
              <a:rPr lang="nl-BE" dirty="0"/>
              <a:t>Lastpass zendt per SMS een kort levende code die bijkomend moet worden ingegeven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D03736E-2EC4-4776-8CDA-B61C38058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17" y="3821560"/>
            <a:ext cx="7411701" cy="221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18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42D84-9EA6-4513-80C1-9591D91BA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Multifactor Authenticatie [2]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398DC0-7B10-4011-ADFA-29E7119E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Tweede inlogfactor hoeft niet noodzakelijk een SMS-code te zijn</a:t>
            </a:r>
          </a:p>
          <a:p>
            <a:r>
              <a:rPr lang="nl-BE" dirty="0"/>
              <a:t>U kunt ook een </a:t>
            </a:r>
            <a:r>
              <a:rPr lang="nl-BE" dirty="0" err="1"/>
              <a:t>YubiKey</a:t>
            </a:r>
            <a:r>
              <a:rPr lang="nl-BE" dirty="0"/>
              <a:t> aanschaffen </a:t>
            </a:r>
          </a:p>
          <a:p>
            <a:pPr lvl="1"/>
            <a:r>
              <a:rPr lang="nl-BE" dirty="0" err="1"/>
              <a:t>Dongle</a:t>
            </a:r>
            <a:r>
              <a:rPr lang="nl-BE" dirty="0"/>
              <a:t> die u in een USB-poort steekt of op uw mobiel apparaat boven de NFC-zone houdt</a:t>
            </a:r>
          </a:p>
          <a:p>
            <a:r>
              <a:rPr lang="nl-BE" dirty="0"/>
              <a:t>Na koppelen aan uw Lastpass-account kunt u enkel nog inloggen met uw wachtwoord én de aangesloten </a:t>
            </a:r>
            <a:r>
              <a:rPr lang="nl-BE" dirty="0" err="1"/>
              <a:t>YubiKey</a:t>
            </a:r>
            <a:endParaRPr lang="nl-BE" dirty="0"/>
          </a:p>
          <a:p>
            <a:pPr lvl="1"/>
            <a:r>
              <a:rPr lang="nl-BE" dirty="0"/>
              <a:t>De </a:t>
            </a:r>
            <a:r>
              <a:rPr lang="nl-BE" dirty="0" err="1"/>
              <a:t>YubiKey</a:t>
            </a:r>
            <a:r>
              <a:rPr lang="nl-BE" dirty="0"/>
              <a:t> produceert een </a:t>
            </a:r>
            <a:r>
              <a:rPr lang="nl-BE" dirty="0" err="1"/>
              <a:t>One</a:t>
            </a:r>
            <a:r>
              <a:rPr lang="nl-BE" dirty="0"/>
              <a:t> Time </a:t>
            </a:r>
            <a:br>
              <a:rPr lang="nl-BE" dirty="0"/>
            </a:br>
            <a:r>
              <a:rPr lang="nl-BE" dirty="0"/>
              <a:t>Password (OTP) om het inloggen te voltooien</a:t>
            </a:r>
          </a:p>
          <a:p>
            <a:pPr lvl="1"/>
            <a:r>
              <a:rPr lang="nl-BE" dirty="0"/>
              <a:t>Vereist premium lidmaatschap (betalend)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27E38B0-9FDC-4313-B92A-70DAA7130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222" y="4104842"/>
            <a:ext cx="2904780" cy="19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161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696</Words>
  <Application>Microsoft Office PowerPoint</Application>
  <PresentationFormat>Breedbeeld</PresentationFormat>
  <Paragraphs>112</Paragraphs>
  <Slides>25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0" baseType="lpstr">
      <vt:lpstr>Arial</vt:lpstr>
      <vt:lpstr>Trebuchet MS</vt:lpstr>
      <vt:lpstr>Wingdings 3</vt:lpstr>
      <vt:lpstr>Facet</vt:lpstr>
      <vt:lpstr>Image</vt:lpstr>
      <vt:lpstr>PowerPoint-presentatie</vt:lpstr>
      <vt:lpstr>Wat is Lastpass?</vt:lpstr>
      <vt:lpstr>URL’s</vt:lpstr>
      <vt:lpstr>Waarom Lastpass?</vt:lpstr>
      <vt:lpstr>Andere wachtwoordmanagers</vt:lpstr>
      <vt:lpstr>Over sleutels en versleutelen</vt:lpstr>
      <vt:lpstr>Is Lastpass veilig?</vt:lpstr>
      <vt:lpstr>Wachtwoordkluis</vt:lpstr>
      <vt:lpstr>PowerPoint-presentatie</vt:lpstr>
      <vt:lpstr>Organisatie van uw wachtwoorden</vt:lpstr>
      <vt:lpstr>Inloggen bij bvb. Humo</vt:lpstr>
      <vt:lpstr>Kostprijs (september 2017)</vt:lpstr>
      <vt:lpstr>Aan de slag met Lastpass [1]</vt:lpstr>
      <vt:lpstr>Aan de slag met Lastpass [2]</vt:lpstr>
      <vt:lpstr>Aan de slag met Lastpass [3]</vt:lpstr>
      <vt:lpstr>Voeg een login toe aan de kluis [1]</vt:lpstr>
      <vt:lpstr>Voeg een login toe aan de kluis [2]</vt:lpstr>
      <vt:lpstr>Lastpass-app op tablet en telefoon [1]</vt:lpstr>
      <vt:lpstr>Lastpass-app op tablet en telefoon [2]</vt:lpstr>
      <vt:lpstr>Lastpass-app op tablet en telefoon [3]</vt:lpstr>
      <vt:lpstr>Noodtoegang [1]</vt:lpstr>
      <vt:lpstr>Noodtoegang [2]</vt:lpstr>
      <vt:lpstr>Noodtoegang [3]</vt:lpstr>
      <vt:lpstr>Multifactor Authenticatie [1]</vt:lpstr>
      <vt:lpstr>Multifactor Authenticatie [2]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Johan Jacobs</dc:creator>
  <cp:lastModifiedBy>Rene Iven</cp:lastModifiedBy>
  <cp:revision>29</cp:revision>
  <dcterms:created xsi:type="dcterms:W3CDTF">2017-09-12T12:35:40Z</dcterms:created>
  <dcterms:modified xsi:type="dcterms:W3CDTF">2017-09-15T16:56:07Z</dcterms:modified>
</cp:coreProperties>
</file>