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71" r:id="rId11"/>
    <p:sldId id="272" r:id="rId12"/>
    <p:sldId id="268" r:id="rId13"/>
    <p:sldId id="275" r:id="rId14"/>
    <p:sldId id="277" r:id="rId15"/>
    <p:sldId id="273" r:id="rId16"/>
    <p:sldId id="279" r:id="rId17"/>
    <p:sldId id="281" r:id="rId18"/>
    <p:sldId id="283" r:id="rId19"/>
    <p:sldId id="282" r:id="rId20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7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04B0348-DD4E-402C-B511-324C390743F1}" type="datetimeFigureOut">
              <a:rPr lang="nl-BE" smtClean="0"/>
              <a:t>14/06/2012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6F5F7514-A974-4CAE-8B36-B6A6E68880F7}" type="slidenum">
              <a:rPr lang="nl-BE" smtClean="0"/>
              <a:t>‹nr.›</a:t>
            </a:fld>
            <a:endParaRPr lang="nl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696529" y="1916832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nl-BE" sz="8800" dirty="0" smtClean="0">
                <a:solidFill>
                  <a:srgbClr val="C00000"/>
                </a:solidFill>
                <a:latin typeface="Adobe Gothic Std B" pitchFamily="34" charset="-128"/>
                <a:ea typeface="Adobe Gothic Std B" pitchFamily="34" charset="-128"/>
              </a:rPr>
              <a:t>K</a:t>
            </a:r>
            <a:r>
              <a:rPr lang="nl-BE" sz="8800" dirty="0" smtClean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L</a:t>
            </a:r>
            <a:r>
              <a:rPr lang="nl-BE" sz="8800" dirty="0" smtClean="0">
                <a:solidFill>
                  <a:srgbClr val="FFC000"/>
                </a:solidFill>
                <a:latin typeface="Adobe Gothic Std B" pitchFamily="34" charset="-128"/>
                <a:ea typeface="Adobe Gothic Std B" pitchFamily="34" charset="-128"/>
              </a:rPr>
              <a:t>E</a:t>
            </a:r>
            <a:r>
              <a:rPr lang="nl-BE" sz="8800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U</a:t>
            </a:r>
            <a:r>
              <a:rPr lang="nl-BE" sz="8800" dirty="0" smtClean="0">
                <a:solidFill>
                  <a:srgbClr val="92D050"/>
                </a:solidFill>
                <a:latin typeface="Adobe Gothic Std B" pitchFamily="34" charset="-128"/>
                <a:ea typeface="Adobe Gothic Std B" pitchFamily="34" charset="-128"/>
              </a:rPr>
              <a:t>R</a:t>
            </a:r>
            <a:r>
              <a:rPr lang="nl-BE" sz="8800" dirty="0" smtClean="0">
                <a:solidFill>
                  <a:srgbClr val="00B050"/>
                </a:solidFill>
                <a:latin typeface="Adobe Gothic Std B" pitchFamily="34" charset="-128"/>
                <a:ea typeface="Adobe Gothic Std B" pitchFamily="34" charset="-128"/>
              </a:rPr>
              <a:t>B</a:t>
            </a:r>
            <a:r>
              <a:rPr lang="nl-BE" sz="8800" dirty="0" smtClean="0">
                <a:solidFill>
                  <a:srgbClr val="00B0F0"/>
                </a:solidFill>
                <a:latin typeface="Adobe Gothic Std B" pitchFamily="34" charset="-128"/>
                <a:ea typeface="Adobe Gothic Std B" pitchFamily="34" charset="-128"/>
              </a:rPr>
              <a:t>E</a:t>
            </a:r>
            <a:r>
              <a:rPr lang="nl-BE" sz="8800" dirty="0" smtClean="0">
                <a:solidFill>
                  <a:srgbClr val="0070C0"/>
                </a:solidFill>
                <a:latin typeface="Adobe Gothic Std B" pitchFamily="34" charset="-128"/>
                <a:ea typeface="Adobe Gothic Std B" pitchFamily="34" charset="-128"/>
              </a:rPr>
              <a:t>H</a:t>
            </a:r>
            <a:r>
              <a:rPr lang="nl-BE" sz="8800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E</a:t>
            </a:r>
            <a:r>
              <a:rPr lang="nl-BE" sz="8800" dirty="0" smtClean="0">
                <a:solidFill>
                  <a:srgbClr val="7030A0"/>
                </a:solidFill>
                <a:latin typeface="Adobe Gothic Std B" pitchFamily="34" charset="-128"/>
                <a:ea typeface="Adobe Gothic Std B" pitchFamily="34" charset="-128"/>
              </a:rPr>
              <a:t>E</a:t>
            </a:r>
            <a:r>
              <a:rPr lang="nl-BE" sz="8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R</a:t>
            </a:r>
            <a:endParaRPr lang="nl-BE" sz="8800" dirty="0">
              <a:solidFill>
                <a:schemeClr val="accent2">
                  <a:lumMod val="60000"/>
                  <a:lumOff val="40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1054337" y="552740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Bitmappers</a:t>
            </a:r>
            <a:r>
              <a:rPr lang="nl-BE" sz="24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Computerclub –  RiveN2012</a:t>
            </a:r>
            <a:endParaRPr lang="nl-BE" sz="2400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Wat is kleur ?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 een zeer moeilijke materie.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Verschil tussen groen van een berk of een eik?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1611 - Objectieve, wetenschappelijke manier.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CIE = </a:t>
            </a:r>
            <a:r>
              <a:rPr lang="nl-BE" sz="2400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ommission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24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nternationale de l’ </a:t>
            </a:r>
            <a:r>
              <a:rPr lang="nl-BE" sz="2400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clairage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Spectrale gevoeligheid van het oog is de basis.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We hebben 3 receptoren, zogenaamde kegeltjes.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Roodachtig, groenachtig en blauwachtig.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Ons oog “ kijkt “ in RGB.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Alle kleuren van het oog, genaamd “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gamut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Dit in een diagram gegoten.</a:t>
            </a: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9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08112"/>
          </a:xfrm>
        </p:spPr>
        <p:txBody>
          <a:bodyPr>
            <a:normAutofit fontScale="90000"/>
          </a:bodyPr>
          <a:lstStyle/>
          <a:p>
            <a:r>
              <a:rPr lang="nl-BE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Gamut</a:t>
            </a:r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diagram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487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0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Fout diagram ?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Hoe kan dat?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Niet het volledige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gamut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weer te geven.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Papier, printers, schermen,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…. hebben een verschillend bereik.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Maar zeer goed dat er een norm is.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 onmisbaar voor een correcte communicatie over kleur.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Verbeteringen hebben te maken met de manier waarop kleuren voorgesteld worden.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1976 = CIE L*a*b* ( ruimtelijk model ).</a:t>
            </a:r>
          </a:p>
        </p:txBody>
      </p:sp>
    </p:spTree>
    <p:extLst>
      <p:ext uri="{BB962C8B-B14F-4D97-AF65-F5344CB8AC3E}">
        <p14:creationId xmlns:p14="http://schemas.microsoft.com/office/powerpoint/2010/main" val="53781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08112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CIE L*a*b*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238125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01516"/>
            <a:ext cx="333375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755576" y="1268760"/>
            <a:ext cx="7510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Ruimtelijk model met 3 assen.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 =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luminositeit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= rood-groen.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 = geel- blauw.</a:t>
            </a: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0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CIE L*a*b*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 de STANDAARD voor het beschrijven van natuurlijke kleuren.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Ook bekend onder de naam CIELAB.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Alle kleuren zichtbaar voor menselijk oog zitten erin.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Wij kunnen die kleuren zien !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Probleem = weergave op apparaten.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Gamut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van apparaat is onvoldoende.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Kleuren zijn apparaat-AFHANKELIJK.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Kleuren die wij zien zijn apparaat-ONAFHANKELIJK.</a:t>
            </a:r>
          </a:p>
          <a:p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322481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Apparaten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Beeldscherm, camera,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enz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……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Printer is speciaal geval.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Combinatie printer, papier, inkt is een apparaat.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Met andere papieren of inkten = ander resultaat.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Kleurbereik apparaten.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Bepaald en beperkt door de PRIMAIRE kleuren.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Rood, groen en blauw.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Kleuren die wij zien zijn mengvormen van de drie PRIMAIRE kleuren.</a:t>
            </a:r>
          </a:p>
          <a:p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209571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Apparaten - beeldscherm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Beeldscherm gebruikt kleurstoffen.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Rood, groen en blauw.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Beeldscherm kan alleen kleuren tonen uit mengeling met de drie aanwezige kleurstoffen.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Kleurbereik of “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gamut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“ is afhankelijk van de gebruikte kleurstoffen.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Beeldscherm “ A” gebruikt stoffen met een diepere kleur.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Beeldscherm “ B” gebruikt stoffen met een minder diepe kleur.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Gevolg :  “A” zal beter zijn dan “B”.</a:t>
            </a: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34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08112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Apparaten - beeldscherm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755576" y="1268760"/>
            <a:ext cx="7510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Links = beeldscherm van goede 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kwaliteit.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Rechts = laptop van goede kwaliteit.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18727"/>
            <a:ext cx="320992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18727"/>
            <a:ext cx="320992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41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08112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Apparaten - papier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755576" y="1268760"/>
            <a:ext cx="7510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Links = 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krantenpapier.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Rechts = gecoat 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papier.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337185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7"/>
            <a:ext cx="337185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59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08112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Apparaten – scherm + papier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755576" y="1268760"/>
            <a:ext cx="7510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Links = laptop + gecoat 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papier.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Rechts = monitor + 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krantenpapier.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70" y="2348880"/>
            <a:ext cx="337185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075" y="2348880"/>
            <a:ext cx="337185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724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80960" cy="5760640"/>
          </a:xfrm>
        </p:spPr>
        <p:txBody>
          <a:bodyPr>
            <a:normAutofit fontScale="90000"/>
          </a:bodyPr>
          <a:lstStyle/>
          <a:p>
            <a:pPr algn="ctr"/>
            <a:r>
              <a:rPr lang="nl-BE" sz="36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nl-BE" sz="36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l-BE" sz="36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nl-BE" sz="36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l-BE" sz="36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nl-BE" sz="36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l-BE" sz="36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nl-BE" sz="36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l-BE" sz="3600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PAUZE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PAUSA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POZASTAVIT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BREAK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INTERVAL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INTERLUDE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TIME OUT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WAIT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RECESS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PAUZE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PAUSA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POZASTAVIT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BREAK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INTERVAL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INTERLUDE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TIME OUT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WAIT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RECESS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nl-BE" sz="3600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PAUZE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PAUSA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POZASTAVIT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BREAK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BE" sz="360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INTERVAL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INTERLUDE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TIME OUT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WAIT</a:t>
            </a:r>
            <a:r>
              <a:rPr lang="nl-BE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nl-BE" sz="36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RECESS</a:t>
            </a:r>
            <a:r>
              <a:rPr lang="nl-BE" dirty="0" smtClean="0"/>
              <a:t/>
            </a:r>
            <a:br>
              <a:rPr lang="nl-BE" dirty="0" smtClean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025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Kleurbeheer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Zorgt ervoor dat apparaten samenwerken.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Exact weergeven is onmogelijk.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 pijlers : kleurruimte + kleurprofiel.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Kleurruimte is theoretische bepaling door wijze mannen.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Belangrijkste eigenschap =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gamut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1966 : Ontstaan van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 geen kleuren die buiten bereik vallen.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Basis </a:t>
            </a:r>
            <a:r>
              <a:rPr lang="nl-B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van hoogwaardige monitor is GAMUT van </a:t>
            </a:r>
            <a:r>
              <a:rPr lang="nl-BE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is belangrijkste kleurruimte.</a:t>
            </a: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08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Kleurruimte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Alles op internet is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Digitale camera’s standaard op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Bij printen is er een probleem.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Kunnen afbeeldingen drukken die buiten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vallen.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1998 : Ontstaan van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AdobeRGB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Verschil duidelijk zichtbaar.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Voordeel : afbeeldingen kunnen gedrukt worden met meer kleuren.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Nadeel : niet meer zichtbaar op monitor.</a:t>
            </a: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28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8252022" cy="608112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Kleurruimte – </a:t>
            </a:r>
            <a:r>
              <a:rPr lang="nl-BE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&amp; </a:t>
            </a:r>
            <a:r>
              <a:rPr lang="nl-BE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AdobeRGB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755576" y="1268760"/>
            <a:ext cx="7510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Links =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printer met papier.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Rechts =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AdobeRGB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printer met papier.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89522"/>
            <a:ext cx="3048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08920"/>
            <a:ext cx="32099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02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Kleurprofiel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Verdere stap dan kleurruimte.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Beschrijft het individuele gedrag van apparaat.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Principe is monitor in staat om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sRGB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weer te geven.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Toch verschillen bij zelfde merk en type monitor.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Individuele correctie = kalibratie.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Toestellen zijn te koop.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Bitmappers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: toestel voor leden.</a:t>
            </a: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Xrite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I1 Display Pro</a:t>
            </a: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0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xRite</a:t>
            </a:r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I1 Display Pro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Voor monitor, omgeving en projector.</a:t>
            </a: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http://www.smartimages.com/media/catalog/product/cache/1/image/9df78eab33525d08d6e5fb8d27136e95/x/r/xrit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76872"/>
            <a:ext cx="5685744" cy="406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2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68012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Informatie</a:t>
            </a:r>
            <a:endParaRPr lang="nl-BE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7544" y="1345069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Kleurprofielen Windows: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Configuratiescherm : Kleurbeheer.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C:\windows\system32\spool\drivers\color.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*.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icc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kleurruimte.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*.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icm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kleurprofiel.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Beheer is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Color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Matching Module = CMM.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Windows = ICM ( Image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Color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Management ).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Photoshop = ACE ( Adobe </a:t>
            </a:r>
            <a:r>
              <a:rPr lang="nl-BE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Color</a:t>
            </a:r>
            <a:r>
              <a:rPr lang="nl-B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Engine ).</a:t>
            </a:r>
          </a:p>
          <a:p>
            <a:pPr marL="457200" indent="-457200">
              <a:buFont typeface="Wingdings" pitchFamily="2" charset="2"/>
              <a:buChar char="§"/>
            </a:pPr>
            <a:endParaRPr lang="nl-BE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nl-B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4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467544" y="2952211"/>
            <a:ext cx="8280920" cy="156966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9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EINDE</a:t>
            </a:r>
          </a:p>
        </p:txBody>
      </p:sp>
    </p:spTree>
    <p:extLst>
      <p:ext uri="{BB962C8B-B14F-4D97-AF65-F5344CB8AC3E}">
        <p14:creationId xmlns:p14="http://schemas.microsoft.com/office/powerpoint/2010/main" val="388573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397</TotalTime>
  <Words>664</Words>
  <Application>Microsoft Office PowerPoint</Application>
  <PresentationFormat>Diavoorstelling (4:3)</PresentationFormat>
  <Paragraphs>117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Mylar</vt:lpstr>
      <vt:lpstr>KLEURBEHEER</vt:lpstr>
      <vt:lpstr>Wat is kleur ?</vt:lpstr>
      <vt:lpstr>Gamut diagram</vt:lpstr>
      <vt:lpstr>Fout diagram ?</vt:lpstr>
      <vt:lpstr>CIE L*a*b*</vt:lpstr>
      <vt:lpstr>CIE L*a*b*</vt:lpstr>
      <vt:lpstr>Apparaten</vt:lpstr>
      <vt:lpstr>Apparaten - beeldscherm</vt:lpstr>
      <vt:lpstr>Apparaten - beeldscherm</vt:lpstr>
      <vt:lpstr>Apparaten - papier</vt:lpstr>
      <vt:lpstr>Apparaten – scherm + papier</vt:lpstr>
      <vt:lpstr>    PAUZE – PAUSA – POZASTAVIT  BREAK – INTERVAL – INTERLUDE  TIME OUT – WAIT – RECESS  PAUZE – PAUSA – POZASTAVIT – BREAK  INTERVAL – INTERLUDE – TIME OUT – WAIT – RECESS - PAUZE  PAUSA – POZASTAVIT – BREAK  INTERVAL – INTERLUDE – TIME OUT – WAIT – RECESS </vt:lpstr>
      <vt:lpstr>Kleurbeheer</vt:lpstr>
      <vt:lpstr>Kleurruimte</vt:lpstr>
      <vt:lpstr>Kleurruimte – sRGB &amp; AdobeRGB</vt:lpstr>
      <vt:lpstr>Kleurprofiel</vt:lpstr>
      <vt:lpstr>xRite I1 Display Pro</vt:lpstr>
      <vt:lpstr>Informatie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KLEURBEHEER</dc:title>
  <dc:creator>Riven</dc:creator>
  <cp:lastModifiedBy>Riven</cp:lastModifiedBy>
  <cp:revision>37</cp:revision>
  <dcterms:created xsi:type="dcterms:W3CDTF">2012-05-11T14:42:23Z</dcterms:created>
  <dcterms:modified xsi:type="dcterms:W3CDTF">2012-06-14T09:20:18Z</dcterms:modified>
</cp:coreProperties>
</file>