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0" r:id="rId4"/>
    <p:sldId id="259" r:id="rId5"/>
    <p:sldId id="272" r:id="rId6"/>
    <p:sldId id="279" r:id="rId7"/>
    <p:sldId id="273" r:id="rId8"/>
    <p:sldId id="274" r:id="rId9"/>
    <p:sldId id="278" r:id="rId10"/>
    <p:sldId id="280" r:id="rId11"/>
    <p:sldId id="275" r:id="rId12"/>
    <p:sldId id="276" r:id="rId13"/>
    <p:sldId id="277" r:id="rId14"/>
    <p:sldId id="281" r:id="rId15"/>
    <p:sldId id="282" r:id="rId16"/>
    <p:sldId id="288" r:id="rId17"/>
    <p:sldId id="287" r:id="rId18"/>
    <p:sldId id="283" r:id="rId19"/>
    <p:sldId id="286" r:id="rId20"/>
    <p:sldId id="284" r:id="rId21"/>
    <p:sldId id="285" r:id="rId22"/>
    <p:sldId id="269" r:id="rId23"/>
    <p:sldId id="257" r:id="rId24"/>
    <p:sldId id="258" r:id="rId25"/>
    <p:sldId id="261" r:id="rId26"/>
    <p:sldId id="263" r:id="rId27"/>
    <p:sldId id="264" r:id="rId28"/>
    <p:sldId id="265" r:id="rId29"/>
    <p:sldId id="266" r:id="rId30"/>
    <p:sldId id="267" r:id="rId31"/>
    <p:sldId id="262" r:id="rId3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99" autoAdjust="0"/>
    <p:restoredTop sz="81469" autoAdjust="0"/>
  </p:normalViewPr>
  <p:slideViewPr>
    <p:cSldViewPr>
      <p:cViewPr varScale="1">
        <p:scale>
          <a:sx n="79" d="100"/>
          <a:sy n="79" d="100"/>
        </p:scale>
        <p:origin x="-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53752"/>
            <a:ext cx="7524328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0"/>
            <a:ext cx="7668344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526E5-5A8F-47F0-AC33-977EB3D2F4E1}" type="datetimeFigureOut">
              <a:rPr lang="nl-NL" smtClean="0"/>
              <a:pPr/>
              <a:t>21-2-2012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61CF5-A70B-49C6-A082-768136AD960E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chtergrond-titelslide2 copy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125760"/>
            <a:ext cx="7596336" cy="11430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Overzicht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idx="1"/>
          </p:nvPr>
        </p:nvSpPr>
        <p:spPr>
          <a:xfrm>
            <a:off x="457200" y="1934294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Vergadering</a:t>
            </a:r>
            <a:r>
              <a:rPr lang="en-US" sz="2800" dirty="0" smtClean="0">
                <a:solidFill>
                  <a:schemeClr val="bg1"/>
                </a:solidFill>
              </a:rPr>
              <a:t> 17 </a:t>
            </a:r>
            <a:r>
              <a:rPr lang="en-US" sz="2800" dirty="0" err="1" smtClean="0">
                <a:solidFill>
                  <a:schemeClr val="bg1"/>
                </a:solidFill>
              </a:rPr>
              <a:t>februari</a:t>
            </a:r>
            <a:endParaRPr lang="nl-NL" sz="2800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2"/>
          </p:nvPr>
        </p:nvSpPr>
        <p:spPr>
          <a:xfrm>
            <a:off x="457200" y="2574056"/>
            <a:ext cx="4040188" cy="3951288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De basis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Voor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digitale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fotografie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	Rode </a:t>
            </a:r>
            <a:r>
              <a:rPr lang="en-US" dirty="0" err="1" smtClean="0">
                <a:solidFill>
                  <a:schemeClr val="bg1"/>
                </a:solidFill>
              </a:rPr>
              <a:t>ogen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	De </a:t>
            </a:r>
            <a:r>
              <a:rPr lang="en-US" dirty="0" err="1" smtClean="0">
                <a:solidFill>
                  <a:schemeClr val="bg1"/>
                </a:solidFill>
              </a:rPr>
              <a:t>scheve</a:t>
            </a:r>
            <a:r>
              <a:rPr lang="en-US" dirty="0" smtClean="0">
                <a:solidFill>
                  <a:schemeClr val="bg1"/>
                </a:solidFill>
              </a:rPr>
              <a:t> horizon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	Speciale </a:t>
            </a:r>
            <a:r>
              <a:rPr lang="en-US" dirty="0" err="1" smtClean="0">
                <a:solidFill>
                  <a:schemeClr val="bg1"/>
                </a:solidFill>
              </a:rPr>
              <a:t>effecten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	Het 7 </a:t>
            </a:r>
            <a:r>
              <a:rPr lang="en-US" dirty="0" err="1" smtClean="0">
                <a:solidFill>
                  <a:schemeClr val="bg1"/>
                </a:solidFill>
              </a:rPr>
              <a:t>stappenplan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3"/>
          </p:nvPr>
        </p:nvSpPr>
        <p:spPr>
          <a:xfrm>
            <a:off x="4645025" y="1934294"/>
            <a:ext cx="4041775" cy="639762"/>
          </a:xfrm>
        </p:spPr>
        <p:txBody>
          <a:bodyPr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Vergadering</a:t>
            </a:r>
            <a:r>
              <a:rPr lang="en-US" sz="2800" dirty="0" smtClean="0">
                <a:solidFill>
                  <a:schemeClr val="bg1"/>
                </a:solidFill>
              </a:rPr>
              <a:t> 2</a:t>
            </a:r>
            <a:endParaRPr lang="nl-NL" sz="2800" dirty="0">
              <a:solidFill>
                <a:schemeClr val="bg1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4"/>
          </p:nvPr>
        </p:nvSpPr>
        <p:spPr>
          <a:xfrm>
            <a:off x="4645025" y="2574056"/>
            <a:ext cx="4041775" cy="3951288"/>
          </a:xfrm>
        </p:spPr>
        <p:txBody>
          <a:bodyPr/>
          <a:lstStyle/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Laageffecten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Laag</a:t>
            </a:r>
            <a:r>
              <a:rPr lang="en-US" dirty="0" smtClean="0">
                <a:solidFill>
                  <a:schemeClr val="bg1"/>
                </a:solidFill>
              </a:rPr>
              <a:t>- en </a:t>
            </a:r>
            <a:r>
              <a:rPr lang="en-US" dirty="0" err="1" smtClean="0">
                <a:solidFill>
                  <a:schemeClr val="bg1"/>
                </a:solidFill>
              </a:rPr>
              <a:t>uitknipmaskers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Lagen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vervormen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Automatiseren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Animaties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Mogelijkheden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Retoucheren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digitale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foto’s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Collage’s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Reclamefolders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Posters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Knoppen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websites</a:t>
            </a: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Logo’s</a:t>
            </a: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Speciale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effecten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op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foto’s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…</a:t>
            </a: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Photoshop: de basis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Basiskennis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basisgereedschappen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Slimme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objecten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Filters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Aanpassingslagen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Histogram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Overvloeimodi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Laagmaskers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het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programma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7" name="Tijdelijke aanduiding voor inhoud 6" descr="screensho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272" y="1124745"/>
            <a:ext cx="8869438" cy="5328592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Lagen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Elk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toegevoegd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of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geimporteerd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object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op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nieuwe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geplaatst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staan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boven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elkaar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kunnen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onderling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verplaatst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bovenste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zichtbaar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Lagen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kunnen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zichtbaar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of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onzichtbaar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gemaakt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achtergrondlaag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speciale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beperkte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functionaliteit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b="1" dirty="0" err="1" smtClean="0">
                <a:solidFill>
                  <a:schemeClr val="bg1"/>
                </a:solidFill>
                <a:latin typeface="+mj-lt"/>
              </a:rPr>
              <a:t>Voorbeeld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 1</a:t>
            </a:r>
            <a:endParaRPr lang="nl-NL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slimme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objecten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8" name="Tijdelijke aanduiding voor inhoud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speciaal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type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soort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‘PS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bestand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verborgen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PS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bestand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’.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Heeft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extra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functionaliteiten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  <a:latin typeface="+mj-lt"/>
              </a:rPr>
              <a:t>Bepaalde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bewerkingen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toepassen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op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alleen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  <a:latin typeface="+mj-lt"/>
              </a:rPr>
              <a:t>Onbeperkt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schalen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zover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groter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origineel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)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verdraaien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toe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niet-restructief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werken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filters (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zoals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ruis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voorbeeld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)</a:t>
            </a:r>
          </a:p>
          <a:p>
            <a:r>
              <a:rPr lang="en-US" b="1" dirty="0" err="1" smtClean="0">
                <a:solidFill>
                  <a:schemeClr val="bg1"/>
                </a:solidFill>
                <a:latin typeface="+mj-lt"/>
              </a:rPr>
              <a:t>Voorbeeld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 2</a:t>
            </a:r>
            <a:endParaRPr lang="nl-NL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125760"/>
            <a:ext cx="7596336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filters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496855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Om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destructief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werken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zetten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we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altijd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eerst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slim object.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Enkele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nuttige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filters: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+mj-lt"/>
              </a:rPr>
              <a:t>Slim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verscherpen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  <a:latin typeface="+mj-lt"/>
              </a:rPr>
              <a:t>Allerhande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artistieke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filters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  <a:latin typeface="+mj-lt"/>
              </a:rPr>
              <a:t>Uitvloeien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liquify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)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  <a:latin typeface="+mj-lt"/>
              </a:rPr>
              <a:t>Perspectiefpunt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(vanishing point)</a:t>
            </a: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filters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Slim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verscherpen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b="1" dirty="0" err="1" smtClean="0">
                <a:solidFill>
                  <a:schemeClr val="bg1"/>
                </a:solidFill>
                <a:latin typeface="+mj-lt"/>
              </a:rPr>
              <a:t>Voorbeeld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 3</a:t>
            </a:r>
          </a:p>
          <a:p>
            <a:endParaRPr lang="en-US" b="1" dirty="0" smtClean="0">
              <a:solidFill>
                <a:schemeClr val="bg1"/>
              </a:solidFill>
              <a:latin typeface="+mj-lt"/>
            </a:endParaRP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Afbeelding 3" descr="Voorbeeld4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2204864"/>
            <a:ext cx="4077072" cy="4077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5" name="Afbeelding 4" descr="Voorbeeld4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9168" y="2204864"/>
            <a:ext cx="4077072" cy="4077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6" name="Tekstvak 5"/>
          <p:cNvSpPr txBox="1"/>
          <p:nvPr/>
        </p:nvSpPr>
        <p:spPr>
          <a:xfrm>
            <a:off x="395536" y="2276872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Voor</a:t>
            </a:r>
            <a:endParaRPr lang="nl-NL" sz="2400" b="1" dirty="0"/>
          </a:p>
        </p:txBody>
      </p:sp>
      <p:sp>
        <p:nvSpPr>
          <p:cNvPr id="7" name="Tekstvak 6"/>
          <p:cNvSpPr txBox="1"/>
          <p:nvPr/>
        </p:nvSpPr>
        <p:spPr>
          <a:xfrm>
            <a:off x="4788024" y="2276872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Na</a:t>
            </a:r>
            <a:endParaRPr lang="nl-NL" sz="24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filters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68552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Artistieke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filters: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recycleren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mislukte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foto’s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Voorbeeld</a:t>
            </a:r>
            <a:r>
              <a:rPr lang="en-US" b="1" dirty="0" smtClean="0"/>
              <a:t> 4</a:t>
            </a:r>
            <a:endParaRPr lang="nl-NL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Afbeelding 4" descr="Voorbeeld5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348880"/>
            <a:ext cx="5688632" cy="4261458"/>
          </a:xfrm>
          <a:prstGeom prst="rect">
            <a:avLst/>
          </a:prstGeom>
        </p:spPr>
      </p:pic>
      <p:pic>
        <p:nvPicPr>
          <p:cNvPr id="4" name="Afbeelding 3" descr="Voorbeeld5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348880"/>
            <a:ext cx="6408712" cy="427247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125760"/>
            <a:ext cx="7596336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filters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Filter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vervloeien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(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liquify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):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groter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benen-gezicht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buik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smaller,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borsten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ronder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… </a:t>
            </a:r>
            <a:r>
              <a:rPr lang="en-US" b="1" dirty="0" err="1" smtClean="0">
                <a:solidFill>
                  <a:schemeClr val="bg1"/>
                </a:solidFill>
                <a:latin typeface="+mj-lt"/>
              </a:rPr>
              <a:t>Voorbeeld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 5</a:t>
            </a:r>
            <a:endParaRPr lang="nl-NL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45" y="2894086"/>
            <a:ext cx="5527963" cy="334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4258" y="2822039"/>
            <a:ext cx="2902239" cy="334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hoek 5"/>
          <p:cNvSpPr/>
          <p:nvPr/>
        </p:nvSpPr>
        <p:spPr>
          <a:xfrm>
            <a:off x="251520" y="2852936"/>
            <a:ext cx="2736304" cy="367240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7596336" y="2791402"/>
            <a:ext cx="1519957" cy="38059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125760"/>
            <a:ext cx="7596336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filters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6984776" cy="531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al 4"/>
          <p:cNvSpPr/>
          <p:nvPr/>
        </p:nvSpPr>
        <p:spPr>
          <a:xfrm>
            <a:off x="5652120" y="2132856"/>
            <a:ext cx="1008112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 descr="PSfa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6776" y="193724"/>
            <a:ext cx="5331608" cy="6394134"/>
          </a:xfrm>
        </p:spPr>
      </p:pic>
      <p:sp>
        <p:nvSpPr>
          <p:cNvPr id="5" name="Rechthoek 4"/>
          <p:cNvSpPr/>
          <p:nvPr/>
        </p:nvSpPr>
        <p:spPr>
          <a:xfrm>
            <a:off x="5436096" y="1196752"/>
            <a:ext cx="1728192" cy="7200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5364088" y="4077072"/>
            <a:ext cx="1296144" cy="2520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2915816" y="2852936"/>
            <a:ext cx="1296144" cy="2520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/>
          <p:cNvSpPr txBox="1"/>
          <p:nvPr/>
        </p:nvSpPr>
        <p:spPr>
          <a:xfrm>
            <a:off x="0" y="5657671"/>
            <a:ext cx="2627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Bron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: http://www.boredpanda.com/worst-photoshop-mistakes/</a:t>
            </a:r>
            <a:endParaRPr lang="nl-NL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125760"/>
            <a:ext cx="7524328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filters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Perspectiefpunt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ideaal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verwijderen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objecten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perspectief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</a:t>
            </a:r>
            <a:r>
              <a:rPr lang="en-US" b="1" dirty="0" err="1" smtClean="0">
                <a:solidFill>
                  <a:schemeClr val="bg1"/>
                </a:solidFill>
                <a:latin typeface="+mj-lt"/>
              </a:rPr>
              <a:t>Voorbeeld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 6</a:t>
            </a:r>
            <a:endParaRPr lang="nl-NL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Afbeelding 3" descr="Voorbeeld7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708920"/>
            <a:ext cx="4427984" cy="2953431"/>
          </a:xfrm>
          <a:prstGeom prst="rect">
            <a:avLst/>
          </a:prstGeom>
        </p:spPr>
      </p:pic>
      <p:pic>
        <p:nvPicPr>
          <p:cNvPr id="5" name="Afbeelding 4" descr="Voorbeeld7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708920"/>
            <a:ext cx="4427984" cy="295343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125760"/>
            <a:ext cx="7524328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aanpassingslagen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4" name="Tijdelijke aanduiding voor inhoud 3" descr="aanpassingslage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772816"/>
            <a:ext cx="3672408" cy="4901842"/>
          </a:xfrm>
        </p:spPr>
      </p:pic>
      <p:pic>
        <p:nvPicPr>
          <p:cNvPr id="5" name="Afbeelding 4" descr="aanpassingslagen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196752"/>
            <a:ext cx="3541822" cy="5448051"/>
          </a:xfrm>
          <a:prstGeom prst="rect">
            <a:avLst/>
          </a:prstGeom>
        </p:spPr>
      </p:pic>
      <p:sp>
        <p:nvSpPr>
          <p:cNvPr id="6" name="PIJL-OMLAAG 5"/>
          <p:cNvSpPr/>
          <p:nvPr/>
        </p:nvSpPr>
        <p:spPr>
          <a:xfrm>
            <a:off x="2555776" y="5301208"/>
            <a:ext cx="504056" cy="9361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/>
          <p:cNvSpPr txBox="1"/>
          <p:nvPr/>
        </p:nvSpPr>
        <p:spPr>
          <a:xfrm>
            <a:off x="2123728" y="1052736"/>
            <a:ext cx="2339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Voorbeeld</a:t>
            </a:r>
            <a:r>
              <a:rPr lang="en-US" sz="3200" dirty="0" smtClean="0">
                <a:solidFill>
                  <a:schemeClr val="bg1"/>
                </a:solidFill>
              </a:rPr>
              <a:t> 7</a:t>
            </a:r>
            <a:endParaRPr lang="nl-NL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619672" y="125760"/>
            <a:ext cx="7524328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 basis: het histogram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Tijdelijke aanduiding voor inhoud 3" descr="IMG_5128 (Copy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820" y="3235479"/>
            <a:ext cx="5256268" cy="3505889"/>
          </a:xfrm>
          <a:prstGeom prst="rect">
            <a:avLst/>
          </a:prstGeom>
        </p:spPr>
      </p:pic>
      <p:pic>
        <p:nvPicPr>
          <p:cNvPr id="6" name="Afbeelding 5" descr="curve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124744"/>
            <a:ext cx="3744416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125760"/>
            <a:ext cx="7524328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 basis: het histogram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Afbeelding 6" descr="IMG_48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00" y="2636912"/>
            <a:ext cx="5985132" cy="3990088"/>
          </a:xfrm>
          <a:prstGeom prst="rect">
            <a:avLst/>
          </a:prstGeom>
        </p:spPr>
      </p:pic>
      <p:pic>
        <p:nvPicPr>
          <p:cNvPr id="6" name="Afbeelding 5" descr="curve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061276"/>
            <a:ext cx="3598664" cy="3591104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6372200" y="5877272"/>
            <a:ext cx="27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</a:rPr>
              <a:t>Voorbeeld</a:t>
            </a:r>
            <a:r>
              <a:rPr lang="en-US" sz="3200" b="1" dirty="0" smtClean="0">
                <a:solidFill>
                  <a:schemeClr val="bg1"/>
                </a:solidFill>
              </a:rPr>
              <a:t> 8</a:t>
            </a:r>
            <a:endParaRPr lang="nl-NL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5656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 basis: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overvloeimodi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5842992" cy="496855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Om 2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elkaar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beïnvloeden</a:t>
            </a:r>
            <a:r>
              <a:rPr lang="en-US" dirty="0" smtClean="0"/>
              <a:t>, of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aanpassingslaag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gewone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laten</a:t>
            </a:r>
            <a:r>
              <a:rPr lang="en-US" dirty="0" smtClean="0"/>
              <a:t> </a:t>
            </a:r>
            <a:r>
              <a:rPr lang="en-US" dirty="0" err="1" smtClean="0"/>
              <a:t>beïnvloeden</a:t>
            </a:r>
            <a:endParaRPr lang="en-US" dirty="0" smtClean="0"/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allerhande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speciale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effecten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noodzakelijk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 het 7-stappenplan. </a:t>
            </a:r>
          </a:p>
          <a:p>
            <a:r>
              <a:rPr lang="en-US" b="1" dirty="0" err="1" smtClean="0"/>
              <a:t>Voorbeeld</a:t>
            </a:r>
            <a:r>
              <a:rPr lang="en-US" b="1" dirty="0" smtClean="0"/>
              <a:t> 9</a:t>
            </a:r>
            <a:endParaRPr lang="nl-NL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Afbeelding 3" descr="overvloeimod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2477" y="980728"/>
            <a:ext cx="2457995" cy="576064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125760"/>
            <a:ext cx="7524328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 basis: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laagmaskers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makkelijke</a:t>
            </a:r>
            <a:r>
              <a:rPr lang="en-US" dirty="0" smtClean="0"/>
              <a:t> </a:t>
            </a:r>
            <a:r>
              <a:rPr lang="en-US" dirty="0" err="1" smtClean="0"/>
              <a:t>manier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destructief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werken</a:t>
            </a:r>
            <a:r>
              <a:rPr lang="en-US" dirty="0" smtClean="0"/>
              <a:t> met </a:t>
            </a:r>
            <a:r>
              <a:rPr lang="en-US" dirty="0" err="1" smtClean="0"/>
              <a:t>laageffecten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Veelzijdig</a:t>
            </a:r>
            <a:r>
              <a:rPr lang="en-US" dirty="0" smtClean="0"/>
              <a:t>: </a:t>
            </a:r>
            <a:r>
              <a:rPr lang="en-US" dirty="0" err="1" smtClean="0"/>
              <a:t>verschillende</a:t>
            </a:r>
            <a:r>
              <a:rPr lang="en-US" dirty="0" smtClean="0"/>
              <a:t> </a:t>
            </a:r>
            <a:r>
              <a:rPr lang="en-US" dirty="0" err="1" smtClean="0"/>
              <a:t>elementen</a:t>
            </a:r>
            <a:r>
              <a:rPr lang="en-US" dirty="0" smtClean="0"/>
              <a:t> </a:t>
            </a:r>
            <a:r>
              <a:rPr lang="en-US" dirty="0" err="1" smtClean="0"/>
              <a:t>uit</a:t>
            </a:r>
            <a:r>
              <a:rPr lang="en-US" dirty="0" smtClean="0"/>
              <a:t> </a:t>
            </a:r>
            <a:r>
              <a:rPr lang="en-US" dirty="0" err="1" smtClean="0"/>
              <a:t>verschillende</a:t>
            </a:r>
            <a:r>
              <a:rPr lang="en-US" dirty="0" smtClean="0"/>
              <a:t> </a:t>
            </a:r>
            <a:r>
              <a:rPr lang="en-US" dirty="0" err="1" smtClean="0"/>
              <a:t>lagen</a:t>
            </a:r>
            <a:r>
              <a:rPr lang="en-US" dirty="0" smtClean="0"/>
              <a:t> </a:t>
            </a:r>
            <a:r>
              <a:rPr lang="en-US" dirty="0" err="1" smtClean="0"/>
              <a:t>zichtbaar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zo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nieuw</a:t>
            </a:r>
            <a:r>
              <a:rPr lang="en-US" dirty="0" smtClean="0"/>
              <a:t> </a:t>
            </a:r>
            <a:r>
              <a:rPr lang="en-US" dirty="0" err="1" smtClean="0"/>
              <a:t>beeld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construeren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Voorbeeld</a:t>
            </a:r>
            <a:r>
              <a:rPr lang="en-US" b="1" dirty="0" smtClean="0"/>
              <a:t> 9a-b</a:t>
            </a:r>
            <a:endParaRPr lang="nl-NL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Rode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ogen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Zit </a:t>
            </a:r>
            <a:r>
              <a:rPr lang="en-US" dirty="0" err="1" smtClean="0"/>
              <a:t>gegroepeerd</a:t>
            </a:r>
            <a:r>
              <a:rPr lang="en-US" dirty="0" smtClean="0"/>
              <a:t> </a:t>
            </a:r>
            <a:r>
              <a:rPr lang="en-US" dirty="0" err="1" smtClean="0"/>
              <a:t>bij</a:t>
            </a:r>
            <a:r>
              <a:rPr lang="en-US" dirty="0" smtClean="0"/>
              <a:t> de </a:t>
            </a:r>
            <a:r>
              <a:rPr lang="en-US" dirty="0" err="1" smtClean="0"/>
              <a:t>reparatie-gereedschappen</a:t>
            </a:r>
            <a:endParaRPr lang="en-US" dirty="0" smtClean="0"/>
          </a:p>
          <a:p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beter</a:t>
            </a:r>
            <a:r>
              <a:rPr lang="en-US" dirty="0" smtClean="0"/>
              <a:t> </a:t>
            </a:r>
            <a:r>
              <a:rPr lang="en-US" dirty="0" err="1" smtClean="0"/>
              <a:t>resultaat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  <a:latin typeface="+mj-lt"/>
              </a:rPr>
              <a:t>Selecteer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(1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1) met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selectiegereedschap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en-US" dirty="0" err="1" smtClean="0"/>
              <a:t>Speel</a:t>
            </a:r>
            <a:r>
              <a:rPr lang="en-US" dirty="0" smtClean="0"/>
              <a:t> met de </a:t>
            </a:r>
            <a:r>
              <a:rPr lang="en-US" dirty="0" err="1" smtClean="0"/>
              <a:t>pupilgrootte</a:t>
            </a:r>
            <a:r>
              <a:rPr lang="en-US" dirty="0" smtClean="0"/>
              <a:t> en de </a:t>
            </a:r>
            <a:r>
              <a:rPr lang="en-US" dirty="0" err="1" smtClean="0"/>
              <a:t>zwarting</a:t>
            </a:r>
            <a:r>
              <a:rPr lang="en-US" dirty="0" smtClean="0"/>
              <a:t> van de pupil tot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gewenst</a:t>
            </a:r>
            <a:r>
              <a:rPr lang="en-US" dirty="0" smtClean="0"/>
              <a:t> </a:t>
            </a:r>
            <a:r>
              <a:rPr lang="en-US" dirty="0" err="1" smtClean="0"/>
              <a:t>resultaat</a:t>
            </a:r>
            <a:r>
              <a:rPr lang="en-US" dirty="0" smtClean="0"/>
              <a:t> </a:t>
            </a:r>
            <a:endParaRPr lang="nl-NL" dirty="0" smtClean="0"/>
          </a:p>
          <a:p>
            <a:r>
              <a:rPr lang="en-US" b="1" dirty="0" err="1" smtClean="0"/>
              <a:t>Voorbeeld</a:t>
            </a:r>
            <a:r>
              <a:rPr lang="en-US" b="1" dirty="0" smtClean="0"/>
              <a:t> 10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125760"/>
            <a:ext cx="7524328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scheve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horizon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Eerst</a:t>
            </a:r>
            <a:r>
              <a:rPr lang="en-US" dirty="0" smtClean="0"/>
              <a:t> met </a:t>
            </a:r>
            <a:r>
              <a:rPr lang="en-US" dirty="0" err="1" smtClean="0"/>
              <a:t>meetlat</a:t>
            </a:r>
            <a:r>
              <a:rPr lang="en-US" dirty="0" smtClean="0"/>
              <a:t>: </a:t>
            </a:r>
            <a:r>
              <a:rPr lang="en-US" dirty="0" err="1" smtClean="0"/>
              <a:t>lijn</a:t>
            </a:r>
            <a:r>
              <a:rPr lang="en-US" dirty="0" smtClean="0"/>
              <a:t> </a:t>
            </a:r>
            <a:r>
              <a:rPr lang="en-US" dirty="0" err="1" smtClean="0"/>
              <a:t>trekken</a:t>
            </a:r>
            <a:r>
              <a:rPr lang="en-US" dirty="0" smtClean="0"/>
              <a:t> die de </a:t>
            </a:r>
            <a:r>
              <a:rPr lang="en-US" dirty="0" err="1" smtClean="0"/>
              <a:t>scheve</a:t>
            </a:r>
            <a:r>
              <a:rPr lang="en-US" dirty="0" smtClean="0"/>
              <a:t> horizon </a:t>
            </a:r>
            <a:r>
              <a:rPr lang="en-US" dirty="0" err="1" smtClean="0"/>
              <a:t>volgt</a:t>
            </a:r>
            <a:endParaRPr lang="en-US" dirty="0" smtClean="0"/>
          </a:p>
          <a:p>
            <a:r>
              <a:rPr lang="en-US" dirty="0" smtClean="0"/>
              <a:t>Dan: </a:t>
            </a:r>
            <a:r>
              <a:rPr lang="en-US" dirty="0" err="1" smtClean="0"/>
              <a:t>afbeelding</a:t>
            </a:r>
            <a:r>
              <a:rPr lang="en-US" dirty="0" smtClean="0"/>
              <a:t> -&gt; canvas </a:t>
            </a:r>
            <a:r>
              <a:rPr lang="en-US" dirty="0" err="1" smtClean="0"/>
              <a:t>roteren</a:t>
            </a:r>
            <a:r>
              <a:rPr lang="en-US" dirty="0" smtClean="0"/>
              <a:t> -&gt; </a:t>
            </a:r>
            <a:r>
              <a:rPr lang="en-US" dirty="0" err="1" smtClean="0"/>
              <a:t>arbitrair</a:t>
            </a:r>
            <a:r>
              <a:rPr lang="en-US" dirty="0" smtClean="0"/>
              <a:t>  -&gt; OK</a:t>
            </a:r>
          </a:p>
          <a:p>
            <a:r>
              <a:rPr lang="en-US" dirty="0" smtClean="0"/>
              <a:t>Om </a:t>
            </a:r>
            <a:r>
              <a:rPr lang="en-US" dirty="0" err="1" smtClean="0"/>
              <a:t>af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werken</a:t>
            </a:r>
            <a:r>
              <a:rPr lang="en-US" dirty="0" smtClean="0"/>
              <a:t>: </a:t>
            </a:r>
            <a:r>
              <a:rPr lang="en-US" dirty="0" err="1" smtClean="0"/>
              <a:t>croppen</a:t>
            </a:r>
            <a:r>
              <a:rPr lang="nl-NL" dirty="0" smtClean="0"/>
              <a:t>. Hou hierbij rekening met de verhoudingen van de sensor van uw fototoestel indien de foto afgeprint wordt:</a:t>
            </a:r>
          </a:p>
          <a:p>
            <a:pPr lvl="1"/>
            <a:r>
              <a:rPr lang="en-US" dirty="0" smtClean="0"/>
              <a:t>4x3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compactcamera’s</a:t>
            </a:r>
            <a:endParaRPr lang="en-US" dirty="0" smtClean="0"/>
          </a:p>
          <a:p>
            <a:pPr lvl="1"/>
            <a:r>
              <a:rPr lang="en-US" dirty="0" smtClean="0"/>
              <a:t>2x3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spiegelreflex</a:t>
            </a:r>
            <a:endParaRPr lang="en-US" dirty="0" smtClean="0"/>
          </a:p>
          <a:p>
            <a:r>
              <a:rPr lang="en-US" b="1" dirty="0" err="1" smtClean="0"/>
              <a:t>Voorbeeld</a:t>
            </a:r>
            <a:r>
              <a:rPr lang="en-US" b="1" dirty="0" smtClean="0"/>
              <a:t> 11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125760"/>
            <a:ext cx="7596336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Speciale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effecten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Tilt-shift effect: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creëer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je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eigen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miniaturen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+mj-lt"/>
              </a:rPr>
              <a:t>Voorbeeld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 12-13</a:t>
            </a:r>
            <a:endParaRPr lang="nl-NL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Afbeelding 3" descr="Voorbeeld7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2852936"/>
            <a:ext cx="4239362" cy="2952328"/>
          </a:xfrm>
          <a:prstGeom prst="rect">
            <a:avLst/>
          </a:prstGeom>
        </p:spPr>
      </p:pic>
      <p:pic>
        <p:nvPicPr>
          <p:cNvPr id="5" name="Afbeelding 4" descr="Voorbeeld6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48176" y="2837351"/>
            <a:ext cx="4449697" cy="2967913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4572000" y="5818038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Bron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: http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://www.flickr.com/photos/specmode/3136279883/sizes/l/in/photostream/</a:t>
            </a:r>
            <a:endParaRPr lang="nl-NL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07504" y="587727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Bron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: http://www.flickr.com/photos/zoetnet/4857637038/sizes/o/in/photostream/</a:t>
            </a:r>
            <a:endParaRPr lang="nl-NL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125760"/>
            <a:ext cx="7524328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destructieve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manier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digitale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foto’s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op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frissen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;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werkt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met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aanpassingslagen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Gebaseerd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op Scott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Kelby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(7-puntensysteem 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Adobe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P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hotoshop)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en Mark Johnson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(</a:t>
            </a:r>
            <a:r>
              <a:rPr lang="nl-NL" sz="2000" dirty="0" err="1">
                <a:solidFill>
                  <a:schemeClr val="bg1"/>
                </a:solidFill>
                <a:latin typeface="+mj-lt"/>
              </a:rPr>
              <a:t>Photoshop</a:t>
            </a:r>
            <a:r>
              <a:rPr lang="nl-NL" sz="2000" dirty="0">
                <a:solidFill>
                  <a:schemeClr val="bg1"/>
                </a:solidFill>
                <a:latin typeface="+mj-lt"/>
              </a:rPr>
              <a:t> CS3 </a:t>
            </a:r>
            <a:r>
              <a:rPr lang="nl-NL" sz="2000" dirty="0" err="1" smtClean="0">
                <a:solidFill>
                  <a:schemeClr val="bg1"/>
                </a:solidFill>
                <a:latin typeface="+mj-lt"/>
              </a:rPr>
              <a:t>Companion</a:t>
            </a:r>
            <a:r>
              <a:rPr lang="nl-NL" sz="20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nl-NL" sz="2000" dirty="0" err="1" smtClean="0">
                <a:solidFill>
                  <a:schemeClr val="bg1"/>
                </a:solidFill>
                <a:latin typeface="+mj-lt"/>
              </a:rPr>
              <a:t>e-book</a:t>
            </a:r>
            <a:r>
              <a:rPr lang="nl-NL" sz="2000" dirty="0" smtClean="0">
                <a:solidFill>
                  <a:schemeClr val="bg1"/>
                </a:solidFill>
                <a:latin typeface="+mj-lt"/>
              </a:rPr>
              <a:t>)</a:t>
            </a:r>
            <a:endParaRPr lang="nl-NL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Afbeelding 5" descr="IMG_76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3501008"/>
            <a:ext cx="4383004" cy="2922003"/>
          </a:xfrm>
          <a:prstGeom prst="rect">
            <a:avLst/>
          </a:prstGeom>
        </p:spPr>
      </p:pic>
      <p:pic>
        <p:nvPicPr>
          <p:cNvPr id="7" name="Afbeelding 6" descr="IMG_7694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500670"/>
            <a:ext cx="4392488" cy="292832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Curven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rijker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tonen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maken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Curven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contrast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verhogen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S-curve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Curven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kleurzweem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verwijderen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Levendigheid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per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kleurgroep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Kleurverzadiging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per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kleurgroep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Lokale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aanpassingen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Verscherpen</a:t>
            </a:r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Stap 1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: Begin ALTIJD met de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achtergrondlaag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dupliceren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(CTRL + J) en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zetten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in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slim object.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Maak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j-lt"/>
                <a:cs typeface="Estrangelo Edessa" pitchFamily="66"/>
              </a:rPr>
              <a:t>c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urven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aanpassingslaag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stel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de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cs typeface="Estrangelo Edessa" pitchFamily="66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overvloeimodus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in op ‘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lichtsterkte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’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enkel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de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helderheid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van pixels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beïnvloeden</a:t>
            </a:r>
            <a:r>
              <a:rPr lang="en-US" dirty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maar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kleur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.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Verschuif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schuivers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op de curve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zodat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er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net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zowel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volledig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zwarte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als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witte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pixels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verschijnen</a:t>
            </a:r>
            <a:endParaRPr lang="en-US" dirty="0">
              <a:solidFill>
                <a:schemeClr val="bg1"/>
              </a:solidFill>
              <a:latin typeface="+mj-lt"/>
              <a:cs typeface="Estrangelo Edessa" pitchFamily="66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	(ALT +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slepen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van de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schuivers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).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Hierdoor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wordt</a:t>
            </a:r>
            <a:endParaRPr lang="en-US" dirty="0">
              <a:solidFill>
                <a:schemeClr val="bg1"/>
              </a:solidFill>
              <a:latin typeface="+mj-lt"/>
              <a:cs typeface="Estrangelo Edessa" pitchFamily="66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	de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foto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rijker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aan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  <a:cs typeface="Estrangelo Edessa" pitchFamily="66"/>
              </a:rPr>
              <a:t>tonen</a:t>
            </a:r>
            <a:r>
              <a:rPr lang="en-US" dirty="0" smtClean="0">
                <a:solidFill>
                  <a:schemeClr val="bg1"/>
                </a:solidFill>
                <a:latin typeface="+mj-lt"/>
                <a:cs typeface="Estrangelo Edessa" pitchFamily="66"/>
              </a:rPr>
              <a:t>. </a:t>
            </a:r>
            <a:endParaRPr lang="nl-NL" dirty="0">
              <a:solidFill>
                <a:schemeClr val="bg1"/>
              </a:solidFill>
              <a:latin typeface="+mj-lt"/>
              <a:cs typeface="Estrangelo Edessa" pitchFamily="66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Stap 2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curven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aanpassingslaag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+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overvloeimodus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lichtsterkte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enkel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helderheid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pixels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beïnvloeden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aangepaste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curve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nu in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vorm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gebogen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het contrast in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middentonen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iets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vergroten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Doe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dit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subtiel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!</a:t>
            </a:r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Stap 3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Curven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aanpassingslaag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+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overvloeimodus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keer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enkel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beïnvloeden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helderheid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pixels. Met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grijze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pipet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moet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geklikt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worden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op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middelgrijs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gebied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Dit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is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befaamde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50%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grijs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hoe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vinden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we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dat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gebied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?? Je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‘op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goed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geluk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klikken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op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zicht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beoordelen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of je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helpen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door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volgende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uitgebreide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methode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die je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toelaat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gebied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 de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vinden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die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dichtste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aanleunt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bij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50 %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grijs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</a:t>
            </a:r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M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nieuwe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kies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bewerken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-&gt;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vullen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-&gt; 50%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grijs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>
              <a:buNone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Kies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als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overvloeimodus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verschil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’.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Maak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aanpassingslaag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drempel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schuiver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drempel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volledig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links en begin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langzaam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naar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rechtste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verschuiven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tot je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gebied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3x3 pixels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vinden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die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volledig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zwart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zijn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</a:t>
            </a:r>
          </a:p>
          <a:p>
            <a:pPr>
              <a:buNone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Neem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gereedschap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kleurenpipet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plaats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markering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op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dit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gebied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3x3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zwarte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pixels. </a:t>
            </a:r>
          </a:p>
          <a:p>
            <a:pPr>
              <a:buNone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Maak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onzichtbaar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activeer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de curve.</a:t>
            </a:r>
          </a:p>
          <a:p>
            <a:pPr>
              <a:buNone/>
            </a:pPr>
            <a:r>
              <a:rPr lang="en-US" dirty="0" err="1" smtClean="0">
                <a:solidFill>
                  <a:schemeClr val="bg1"/>
                </a:solidFill>
                <a:latin typeface="+mj-lt"/>
              </a:rPr>
              <a:t>Neem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grijze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pipet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klik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exact op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markering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die je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gezet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hebt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kleurenpipet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gebruik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CAPS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LOCK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helpen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mikken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)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kleurzweem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gecorrigeerd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  <a:endParaRPr lang="nl-NL" dirty="0" smtClean="0">
              <a:solidFill>
                <a:schemeClr val="bg1"/>
              </a:solidFill>
              <a:latin typeface="+mj-lt"/>
            </a:endParaRP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Stap 4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individuele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kleurgroepen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laagmasker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selectieve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’.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overvloeimodus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blijft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op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normaal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staan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Met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schuiver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zwart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je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ontdekken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geselecteerde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zich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voornamelijk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bevindt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vervolgens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dmv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andere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schuivers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levendiger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gemaakt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Doe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dit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op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gemak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voor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elke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kleurgroep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overdrijf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hier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in. </a:t>
            </a:r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68" y="125760"/>
            <a:ext cx="766834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Stap 5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kleurverzadiging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via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laagmasker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kleurtoon-verzadiging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Kies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als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overvloeimodus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‘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verzadiging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’ en pas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per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kleurgroep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smaak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Stap 6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Lokale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aanpassingen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Dit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vanalles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zijn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zoals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retoucheren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elementen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toevoegen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totaal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kleur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veranderen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delen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van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onscherp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maken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kader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errond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zetten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…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Stap 7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Slim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verscherpen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destructief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verscherpen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).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Overdrijf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Meer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45% is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vaak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nodig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84176" y="125760"/>
            <a:ext cx="7596336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Het 7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stappenplan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: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opmerkingen</a:t>
            </a:r>
            <a:endParaRPr lang="nl-NL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onscherpe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of (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zwaar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)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overbelichte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zal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gered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kunnen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methode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Overdrijf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natuurlijk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resultaat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bekomen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Dupliceer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laag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met de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startfoto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deze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dan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een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slim object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om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zo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nooit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het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origineel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verliezen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en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niet-destructief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werken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Indien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het 7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stappenplan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uitgevoerd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moet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worden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op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veel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foto’s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: semi-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automatiseren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!</a:t>
            </a:r>
            <a:endParaRPr lang="nl-NL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965</Words>
  <Application>Microsoft Office PowerPoint</Application>
  <PresentationFormat>Diavoorstelling (4:3)</PresentationFormat>
  <Paragraphs>156</Paragraphs>
  <Slides>31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2" baseType="lpstr">
      <vt:lpstr>Office-thema</vt:lpstr>
      <vt:lpstr>Dia 1</vt:lpstr>
      <vt:lpstr>Overzicht</vt:lpstr>
      <vt:lpstr>Mogelijkheden</vt:lpstr>
      <vt:lpstr>Photoshop: de basis</vt:lpstr>
      <vt:lpstr>De basis: het programma</vt:lpstr>
      <vt:lpstr>De basis: Lagen</vt:lpstr>
      <vt:lpstr>De basis: slimme objecten</vt:lpstr>
      <vt:lpstr>De basis: filters</vt:lpstr>
      <vt:lpstr>De basis: filters</vt:lpstr>
      <vt:lpstr>De basis: filters</vt:lpstr>
      <vt:lpstr>De basis: filters</vt:lpstr>
      <vt:lpstr>De basis: filters</vt:lpstr>
      <vt:lpstr>Dia 13</vt:lpstr>
      <vt:lpstr>De basis: filters</vt:lpstr>
      <vt:lpstr>De basis: aanpassingslagen</vt:lpstr>
      <vt:lpstr>De basis: het histogram</vt:lpstr>
      <vt:lpstr>De basis: het histogram</vt:lpstr>
      <vt:lpstr>De basis: overvloeimodi</vt:lpstr>
      <vt:lpstr>De basis: laagmaskers</vt:lpstr>
      <vt:lpstr>Rode ogen</vt:lpstr>
      <vt:lpstr>De scheve horizon</vt:lpstr>
      <vt:lpstr>Speciale effecten</vt:lpstr>
      <vt:lpstr>Het 7 stappenplan</vt:lpstr>
      <vt:lpstr>Het 7 stappenplan</vt:lpstr>
      <vt:lpstr>Het 7 stappenplan</vt:lpstr>
      <vt:lpstr>Het 7 stappenplan</vt:lpstr>
      <vt:lpstr>Het 7 stappenplan</vt:lpstr>
      <vt:lpstr>Het 7 stappenplan</vt:lpstr>
      <vt:lpstr>Het 7 stappenplan</vt:lpstr>
      <vt:lpstr>Het 7 stappenplan</vt:lpstr>
      <vt:lpstr>Het 7 stappenplan: opmerkingen</vt:lpstr>
    </vt:vector>
  </TitlesOfParts>
  <Company>Universiteit Hasselt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Creatief met Photoshop</dc:title>
  <dc:creator>Katrien</dc:creator>
  <cp:lastModifiedBy>Katrien</cp:lastModifiedBy>
  <cp:revision>147</cp:revision>
  <dcterms:created xsi:type="dcterms:W3CDTF">2012-01-15T11:15:19Z</dcterms:created>
  <dcterms:modified xsi:type="dcterms:W3CDTF">2012-02-21T20:20:06Z</dcterms:modified>
</cp:coreProperties>
</file>