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68" r:id="rId5"/>
    <p:sldId id="259" r:id="rId6"/>
    <p:sldId id="263" r:id="rId7"/>
    <p:sldId id="264" r:id="rId8"/>
    <p:sldId id="273" r:id="rId9"/>
    <p:sldId id="272" r:id="rId10"/>
    <p:sldId id="274" r:id="rId11"/>
    <p:sldId id="277" r:id="rId12"/>
    <p:sldId id="260" r:id="rId13"/>
    <p:sldId id="271" r:id="rId14"/>
    <p:sldId id="265" r:id="rId15"/>
    <p:sldId id="278" r:id="rId16"/>
    <p:sldId id="275" r:id="rId17"/>
    <p:sldId id="267" r:id="rId18"/>
    <p:sldId id="266" r:id="rId19"/>
    <p:sldId id="269" r:id="rId20"/>
    <p:sldId id="276" r:id="rId21"/>
    <p:sldId id="279" r:id="rId22"/>
    <p:sldId id="270" r:id="rId2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630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546100" y="-4763"/>
            <a:ext cx="5014912" cy="6862763"/>
            <a:chOff x="2928938" y="-4763"/>
            <a:chExt cx="5014912" cy="6862763"/>
          </a:xfrm>
        </p:grpSpPr>
        <p:sp>
          <p:nvSpPr>
            <p:cNvPr id="22" name="Freeform 6"/>
            <p:cNvSpPr/>
            <p:nvPr/>
          </p:nvSpPr>
          <p:spPr bwMode="auto">
            <a:xfrm>
              <a:off x="3367088" y="-4763"/>
              <a:ext cx="1063625" cy="2782888"/>
            </a:xfrm>
            <a:custGeom>
              <a:avLst/>
              <a:gdLst/>
              <a:ahLst/>
              <a:cxnLst/>
              <a:rect l="0" t="0" r="r" b="b"/>
              <a:pathLst>
                <a:path w="670" h="1753">
                  <a:moveTo>
                    <a:pt x="0" y="1696"/>
                  </a:moveTo>
                  <a:lnTo>
                    <a:pt x="225" y="1753"/>
                  </a:lnTo>
                  <a:lnTo>
                    <a:pt x="670" y="0"/>
                  </a:lnTo>
                  <a:lnTo>
                    <a:pt x="430" y="0"/>
                  </a:lnTo>
                  <a:lnTo>
                    <a:pt x="0" y="169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23" name="Freeform 7"/>
            <p:cNvSpPr/>
            <p:nvPr/>
          </p:nvSpPr>
          <p:spPr bwMode="auto">
            <a:xfrm>
              <a:off x="2928938" y="-4763"/>
              <a:ext cx="1035050" cy="2673350"/>
            </a:xfrm>
            <a:custGeom>
              <a:avLst/>
              <a:gdLst/>
              <a:ahLst/>
              <a:cxnLst/>
              <a:rect l="0" t="0" r="r" b="b"/>
              <a:pathLst>
                <a:path w="652" h="1684">
                  <a:moveTo>
                    <a:pt x="225" y="1684"/>
                  </a:moveTo>
                  <a:lnTo>
                    <a:pt x="652" y="0"/>
                  </a:lnTo>
                  <a:lnTo>
                    <a:pt x="411" y="0"/>
                  </a:lnTo>
                  <a:lnTo>
                    <a:pt x="0" y="1627"/>
                  </a:lnTo>
                  <a:lnTo>
                    <a:pt x="219" y="1681"/>
                  </a:lnTo>
                  <a:lnTo>
                    <a:pt x="225" y="1684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24" name="Freeform 9"/>
            <p:cNvSpPr/>
            <p:nvPr/>
          </p:nvSpPr>
          <p:spPr bwMode="auto">
            <a:xfrm>
              <a:off x="2928938" y="2582862"/>
              <a:ext cx="2693987" cy="4275138"/>
            </a:xfrm>
            <a:custGeom>
              <a:avLst/>
              <a:gdLst/>
              <a:ahLst/>
              <a:cxnLst/>
              <a:rect l="0" t="0" r="r" b="b"/>
              <a:pathLst>
                <a:path w="1697" h="2693">
                  <a:moveTo>
                    <a:pt x="0" y="0"/>
                  </a:moveTo>
                  <a:lnTo>
                    <a:pt x="1622" y="2693"/>
                  </a:lnTo>
                  <a:lnTo>
                    <a:pt x="1697" y="26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25" name="Freeform 10"/>
            <p:cNvSpPr/>
            <p:nvPr/>
          </p:nvSpPr>
          <p:spPr bwMode="auto">
            <a:xfrm>
              <a:off x="3371850" y="2692400"/>
              <a:ext cx="3332162" cy="4165600"/>
            </a:xfrm>
            <a:custGeom>
              <a:avLst/>
              <a:gdLst/>
              <a:ahLst/>
              <a:cxnLst/>
              <a:rect l="0" t="0" r="r" b="b"/>
              <a:pathLst>
                <a:path w="2099" h="2624">
                  <a:moveTo>
                    <a:pt x="2099" y="2624"/>
                  </a:moveTo>
                  <a:lnTo>
                    <a:pt x="0" y="0"/>
                  </a:lnTo>
                  <a:lnTo>
                    <a:pt x="2021" y="2624"/>
                  </a:lnTo>
                  <a:lnTo>
                    <a:pt x="2099" y="262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26" name="Freeform 11"/>
            <p:cNvSpPr/>
            <p:nvPr/>
          </p:nvSpPr>
          <p:spPr bwMode="auto">
            <a:xfrm>
              <a:off x="3367088" y="2687637"/>
              <a:ext cx="4576762" cy="4170363"/>
            </a:xfrm>
            <a:custGeom>
              <a:avLst/>
              <a:gdLst/>
              <a:ahLst/>
              <a:cxnLst/>
              <a:rect l="0" t="0" r="r" b="b"/>
              <a:pathLst>
                <a:path w="2883" h="2627">
                  <a:moveTo>
                    <a:pt x="0" y="0"/>
                  </a:moveTo>
                  <a:lnTo>
                    <a:pt x="3" y="3"/>
                  </a:lnTo>
                  <a:lnTo>
                    <a:pt x="2102" y="2627"/>
                  </a:lnTo>
                  <a:lnTo>
                    <a:pt x="2883" y="2627"/>
                  </a:lnTo>
                  <a:lnTo>
                    <a:pt x="225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7" name="Freeform 12"/>
            <p:cNvSpPr/>
            <p:nvPr/>
          </p:nvSpPr>
          <p:spPr bwMode="auto">
            <a:xfrm>
              <a:off x="2928938" y="2578100"/>
              <a:ext cx="3584575" cy="4279900"/>
            </a:xfrm>
            <a:custGeom>
              <a:avLst/>
              <a:gdLst/>
              <a:ahLst/>
              <a:cxnLst/>
              <a:rect l="0" t="0" r="r" b="b"/>
              <a:pathLst>
                <a:path w="2258" h="2696">
                  <a:moveTo>
                    <a:pt x="2258" y="2696"/>
                  </a:moveTo>
                  <a:lnTo>
                    <a:pt x="264" y="111"/>
                  </a:lnTo>
                  <a:lnTo>
                    <a:pt x="228" y="60"/>
                  </a:lnTo>
                  <a:lnTo>
                    <a:pt x="225" y="57"/>
                  </a:lnTo>
                  <a:lnTo>
                    <a:pt x="0" y="0"/>
                  </a:lnTo>
                  <a:lnTo>
                    <a:pt x="0" y="3"/>
                  </a:lnTo>
                  <a:lnTo>
                    <a:pt x="1697" y="2696"/>
                  </a:lnTo>
                  <a:lnTo>
                    <a:pt x="2258" y="2696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28401" y="1380068"/>
            <a:ext cx="8574622" cy="2616199"/>
          </a:xfrm>
        </p:spPr>
        <p:txBody>
          <a:bodyPr anchor="b">
            <a:normAutofit/>
          </a:bodyPr>
          <a:lstStyle>
            <a:lvl1pPr algn="r">
              <a:defRPr sz="60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15377" y="3996267"/>
            <a:ext cx="6987645" cy="1388534"/>
          </a:xfrm>
        </p:spPr>
        <p:txBody>
          <a:bodyPr anchor="t">
            <a:normAutofit/>
          </a:bodyPr>
          <a:lstStyle>
            <a:lvl1pPr marL="0" indent="0" algn="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09E7EF-9A3F-4186-9871-C60178886066}" type="datetimeFigureOut">
              <a:rPr lang="en-US" smtClean="0"/>
              <a:t>1/17/2020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32412" y="5883275"/>
            <a:ext cx="4324044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68D9C-4044-4D5B-A584-06F2923AAC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88515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09E7EF-9A3F-4186-9871-C60178886066}" type="datetimeFigureOut">
              <a:rPr lang="en-US" smtClean="0"/>
              <a:t>1/17/2020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51856" y="5867131"/>
            <a:ext cx="551167" cy="365125"/>
          </a:xfrm>
        </p:spPr>
        <p:txBody>
          <a:bodyPr/>
          <a:lstStyle/>
          <a:p>
            <a:fld id="{92568D9C-4044-4D5B-A584-06F2923AAC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31239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2279" y="2666999"/>
            <a:ext cx="8930747" cy="2110382"/>
          </a:xfrm>
        </p:spPr>
        <p:txBody>
          <a:bodyPr anchor="b"/>
          <a:lstStyle>
            <a:lvl1pPr algn="r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2278" y="4777381"/>
            <a:ext cx="893074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09E7EF-9A3F-4186-9871-C60178886066}" type="datetimeFigureOut">
              <a:rPr lang="en-US" smtClean="0"/>
              <a:t>1/17/2020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68D9C-4044-4D5B-A584-06F2923AAC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41591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312" y="2666999"/>
            <a:ext cx="4895055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07967" y="2667000"/>
            <a:ext cx="4895056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09E7EF-9A3F-4186-9871-C60178886066}" type="datetimeFigureOut">
              <a:rPr lang="en-US" smtClean="0"/>
              <a:t>1/17/2020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68D9C-4044-4D5B-A584-06F2923AAC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53908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72179" y="2658533"/>
            <a:ext cx="4607188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4311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880487" y="2667000"/>
            <a:ext cx="462253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7967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09E7EF-9A3F-4186-9871-C60178886066}" type="datetimeFigureOut">
              <a:rPr lang="en-US" smtClean="0"/>
              <a:t>1/17/2020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68D9C-4044-4D5B-A584-06F2923AAC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4310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09E7EF-9A3F-4186-9871-C60178886066}" type="datetimeFigureOut">
              <a:rPr lang="en-US" smtClean="0"/>
              <a:t>1/17/2020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68D9C-4044-4D5B-A584-06F2923AAC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97509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09E7EF-9A3F-4186-9871-C60178886066}" type="datetimeFigureOut">
              <a:rPr lang="en-US" smtClean="0"/>
              <a:t>1/17/2020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68D9C-4044-4D5B-A584-06F2923AAC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72380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1600200"/>
            <a:ext cx="3549121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62033" y="685799"/>
            <a:ext cx="6240990" cy="5105401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2" y="2971800"/>
            <a:ext cx="3549121" cy="18288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09E7EF-9A3F-4186-9871-C60178886066}" type="datetimeFigureOut">
              <a:rPr lang="en-US" smtClean="0"/>
              <a:t>1/17/2020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68D9C-4044-4D5B-A584-06F2923AAC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24595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2724" y="1752599"/>
            <a:ext cx="5426158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94682" y="914400"/>
            <a:ext cx="3280974" cy="4572000"/>
          </a:xfrm>
          <a:prstGeom prst="roundRect">
            <a:avLst>
              <a:gd name="adj" fmla="val 42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2724" y="3124199"/>
            <a:ext cx="5426158" cy="18288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09E7EF-9A3F-4186-9871-C60178886066}" type="datetimeFigureOut">
              <a:rPr lang="en-US" smtClean="0"/>
              <a:t>1/17/2020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68D9C-4044-4D5B-A584-06F2923AAC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27234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4732865"/>
            <a:ext cx="10018711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3860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1" y="5299603"/>
            <a:ext cx="10018711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09E7EF-9A3F-4186-9871-C60178886066}" type="datetimeFigureOut">
              <a:rPr lang="en-US" smtClean="0"/>
              <a:t>1/17/2020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68D9C-4044-4D5B-A584-06F2923AAC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33487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685800"/>
            <a:ext cx="10018711" cy="304800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343400"/>
            <a:ext cx="10018713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09E7EF-9A3F-4186-9871-C60178886066}" type="datetimeFigureOut">
              <a:rPr lang="en-US" smtClean="0"/>
              <a:t>1/17/2020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68D9C-4044-4D5B-A584-06F2923AAC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069042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36811" y="3428999"/>
            <a:ext cx="8532815" cy="38100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1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09E7EF-9A3F-4186-9871-C60178886066}" type="datetimeFigureOut">
              <a:rPr lang="en-US" smtClean="0"/>
              <a:t>1/17/2020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68D9C-4044-4D5B-A584-06F2923AAC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857795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3308581"/>
            <a:ext cx="10018709" cy="1468800"/>
          </a:xfrm>
        </p:spPr>
        <p:txBody>
          <a:bodyPr anchor="b">
            <a:normAutofit/>
          </a:bodyPr>
          <a:lstStyle>
            <a:lvl1pPr algn="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7381"/>
            <a:ext cx="10018710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09E7EF-9A3F-4186-9871-C60178886066}" type="datetimeFigureOut">
              <a:rPr lang="en-US" smtClean="0"/>
              <a:t>1/17/2020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68D9C-4044-4D5B-A584-06F2923AAC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745125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3" y="3886200"/>
            <a:ext cx="10018710" cy="889000"/>
          </a:xfrm>
        </p:spPr>
        <p:txBody>
          <a:bodyPr vert="horz" lIns="91440" tIns="45720" rIns="91440" bIns="45720" rtlCol="0" anchor="b">
            <a:normAutofit/>
          </a:bodyPr>
          <a:lstStyle>
            <a:lvl1pPr algn="r"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5200"/>
            <a:ext cx="10018710" cy="10160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09E7EF-9A3F-4186-9871-C60178886066}" type="datetimeFigureOut">
              <a:rPr lang="en-US" smtClean="0"/>
              <a:t>1/17/2020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68D9C-4044-4D5B-A584-06F2923AAC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949439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685800"/>
            <a:ext cx="10018712" cy="2727325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2" y="3505200"/>
            <a:ext cx="10018713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3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09E7EF-9A3F-4186-9871-C60178886066}" type="datetimeFigureOut">
              <a:rPr lang="en-US" smtClean="0"/>
              <a:t>1/17/2020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68D9C-4044-4D5B-A584-06F2923AAC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655024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09E7EF-9A3F-4186-9871-C60178886066}" type="datetimeFigureOut">
              <a:rPr lang="en-US" smtClean="0"/>
              <a:t>1/17/2020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68D9C-4044-4D5B-A584-06F2923AAC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789797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732655" y="685800"/>
            <a:ext cx="1770369" cy="5105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312" y="685800"/>
            <a:ext cx="8019742" cy="5105400"/>
          </a:xfrm>
        </p:spPr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09E7EF-9A3F-4186-9871-C60178886066}" type="datetimeFigureOut">
              <a:rPr lang="en-US" smtClean="0"/>
              <a:t>1/17/2020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68D9C-4044-4D5B-A584-06F2923AAC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68078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150812" y="0"/>
            <a:ext cx="2436813" cy="6858001"/>
            <a:chOff x="1320800" y="0"/>
            <a:chExt cx="2436813" cy="6858001"/>
          </a:xfrm>
        </p:grpSpPr>
        <p:sp>
          <p:nvSpPr>
            <p:cNvPr id="8" name="Freeform 6"/>
            <p:cNvSpPr/>
            <p:nvPr/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9" name="Freeform 7"/>
            <p:cNvSpPr/>
            <p:nvPr/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0" name="Freeform 8"/>
            <p:cNvSpPr/>
            <p:nvPr/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11" name="Freeform 9"/>
            <p:cNvSpPr/>
            <p:nvPr/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2" name="Freeform 10"/>
            <p:cNvSpPr/>
            <p:nvPr/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13" name="Freeform 11"/>
            <p:cNvSpPr/>
            <p:nvPr/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0" y="2666999"/>
            <a:ext cx="10018713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732656" y="5883275"/>
            <a:ext cx="1143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8C09E7EF-9A3F-4186-9871-C60178886066}" type="datetimeFigureOut">
              <a:rPr lang="en-US" smtClean="0"/>
              <a:t>1/17/2020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2279" y="5883275"/>
            <a:ext cx="708417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51856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92568D9C-4044-4D5B-A584-06F2923AAC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11031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EbuDGXiKLE8" TargetMode="External"/><Relationship Id="rId2" Type="http://schemas.openxmlformats.org/officeDocument/2006/relationships/hyperlink" Target="https://www.youtube.com/watch?v=eQVqUoAi1Lc" TargetMode="Externa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l-BE" sz="11500" dirty="0"/>
              <a:t>Overclocking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l-BE" dirty="0"/>
              <a:t>Maarten Miermans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16664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BE" sz="8000" dirty="0"/>
              <a:t>Inhoud</a:t>
            </a:r>
            <a:endParaRPr lang="en-US" sz="8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84310" y="2666999"/>
            <a:ext cx="10018713" cy="3873501"/>
          </a:xfrm>
        </p:spPr>
        <p:txBody>
          <a:bodyPr>
            <a:normAutofit fontScale="85000" lnSpcReduction="20000"/>
          </a:bodyPr>
          <a:lstStyle/>
          <a:p>
            <a:r>
              <a:rPr lang="nl-BE" dirty="0"/>
              <a:t>Wat is een processor</a:t>
            </a:r>
          </a:p>
          <a:p>
            <a:r>
              <a:rPr lang="nl-BE" dirty="0"/>
              <a:t>Wat is overclocken</a:t>
            </a:r>
          </a:p>
          <a:p>
            <a:r>
              <a:rPr lang="nl-BE" dirty="0"/>
              <a:t>Nadelen en Gevaren</a:t>
            </a:r>
          </a:p>
          <a:p>
            <a:r>
              <a:rPr lang="nl-BE" dirty="0"/>
              <a:t>Opletten</a:t>
            </a:r>
          </a:p>
          <a:p>
            <a:r>
              <a:rPr lang="nl-BE" dirty="0"/>
              <a:t>Koeling</a:t>
            </a:r>
          </a:p>
          <a:p>
            <a:r>
              <a:rPr lang="nl-BE" dirty="0"/>
              <a:t>Hoe overclocken</a:t>
            </a:r>
          </a:p>
          <a:p>
            <a:r>
              <a:rPr lang="nl-BE" dirty="0"/>
              <a:t>Grafische kaart</a:t>
            </a:r>
          </a:p>
          <a:p>
            <a:r>
              <a:rPr lang="nl-BE" dirty="0"/>
              <a:t>Ram</a:t>
            </a:r>
          </a:p>
          <a:p>
            <a:r>
              <a:rPr lang="nl-BE" dirty="0"/>
              <a:t>Laptop</a:t>
            </a:r>
          </a:p>
          <a:p>
            <a:r>
              <a:rPr lang="nl-BE" dirty="0"/>
              <a:t>Resultaat</a:t>
            </a:r>
          </a:p>
          <a:p>
            <a:endParaRPr lang="nl-BE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60740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BE" sz="8000" dirty="0"/>
              <a:t>Wat is een processor</a:t>
            </a:r>
            <a:endParaRPr lang="en-US" sz="8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nl-BE" sz="4400" dirty="0"/>
              <a:t>Kern van computer</a:t>
            </a:r>
          </a:p>
          <a:p>
            <a:r>
              <a:rPr lang="nl-BE" sz="4400" dirty="0"/>
              <a:t>CPU</a:t>
            </a:r>
          </a:p>
          <a:p>
            <a:r>
              <a:rPr lang="nl-BE" sz="4400" dirty="0"/>
              <a:t>Berekeningen</a:t>
            </a:r>
          </a:p>
          <a:p>
            <a:r>
              <a:rPr lang="nl-BE" sz="4400" dirty="0"/>
              <a:t>Frequentie</a:t>
            </a:r>
          </a:p>
          <a:p>
            <a:pPr lvl="1"/>
            <a:r>
              <a:rPr lang="nl-BE" sz="4000" dirty="0"/>
              <a:t>GHz of MHz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12074" y="3811664"/>
            <a:ext cx="5661081" cy="318435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4396075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BE" sz="8000" dirty="0"/>
              <a:t>Wat is een processor</a:t>
            </a:r>
            <a:endParaRPr lang="en-US" sz="8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84310" y="2162700"/>
            <a:ext cx="10018713" cy="3944801"/>
          </a:xfrm>
        </p:spPr>
        <p:txBody>
          <a:bodyPr>
            <a:normAutofit fontScale="92500" lnSpcReduction="20000"/>
          </a:bodyPr>
          <a:lstStyle/>
          <a:p>
            <a:r>
              <a:rPr lang="nl-BE" dirty="0"/>
              <a:t>Veel soorten</a:t>
            </a:r>
          </a:p>
          <a:p>
            <a:pPr lvl="1"/>
            <a:r>
              <a:rPr lang="nl-BE" dirty="0"/>
              <a:t>INTEL</a:t>
            </a:r>
          </a:p>
          <a:p>
            <a:pPr lvl="2"/>
            <a:r>
              <a:rPr lang="nl-BE" dirty="0"/>
              <a:t>I3, I5, I7 =&gt; thuisgebruik</a:t>
            </a:r>
          </a:p>
          <a:p>
            <a:pPr lvl="2"/>
            <a:r>
              <a:rPr lang="nl-BE" dirty="0"/>
              <a:t>I9 =&gt; krachtige pc</a:t>
            </a:r>
          </a:p>
          <a:p>
            <a:pPr lvl="2"/>
            <a:r>
              <a:rPr lang="nl-BE" dirty="0"/>
              <a:t>Xeon =&gt; server</a:t>
            </a:r>
          </a:p>
          <a:p>
            <a:pPr lvl="1"/>
            <a:r>
              <a:rPr lang="nl-BE" dirty="0"/>
              <a:t>AMD</a:t>
            </a:r>
          </a:p>
          <a:p>
            <a:pPr lvl="2"/>
            <a:r>
              <a:rPr lang="nl-BE" dirty="0"/>
              <a:t>Ryzen 3, Ryzen 5, Ryzen 7 =&gt; thuisgebruik</a:t>
            </a:r>
          </a:p>
          <a:p>
            <a:pPr lvl="2"/>
            <a:r>
              <a:rPr lang="nl-BE" dirty="0"/>
              <a:t>Threadripper =&gt; krachtige pc</a:t>
            </a:r>
          </a:p>
          <a:p>
            <a:pPr lvl="2"/>
            <a:r>
              <a:rPr lang="nl-BE" dirty="0"/>
              <a:t>Epyc =&gt; server</a:t>
            </a:r>
          </a:p>
          <a:p>
            <a:pPr lvl="1"/>
            <a:r>
              <a:rPr lang="nl-BE" dirty="0"/>
              <a:t>Generaties</a:t>
            </a:r>
          </a:p>
          <a:p>
            <a:pPr lvl="1"/>
            <a:r>
              <a:rPr lang="nl-BE" dirty="0"/>
              <a:t>Reeks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2275" y="2073800"/>
            <a:ext cx="2743200" cy="2743200"/>
          </a:xfrm>
          <a:prstGeom prst="rect">
            <a:avLst/>
          </a:prstGeom>
          <a:scene3d>
            <a:camera prst="isometricOffAxis2Left"/>
            <a:lightRig rig="threePt" dir="t"/>
          </a:scene3d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43908">
            <a:off x="9157740" y="4574108"/>
            <a:ext cx="3099901" cy="2147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51179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BE" sz="8000" dirty="0"/>
              <a:t>Wat is overclocken</a:t>
            </a:r>
            <a:endParaRPr lang="en-US" sz="8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28800" y="2238665"/>
            <a:ext cx="9674223" cy="4446807"/>
          </a:xfrm>
        </p:spPr>
        <p:txBody>
          <a:bodyPr>
            <a:normAutofit/>
          </a:bodyPr>
          <a:lstStyle/>
          <a:p>
            <a:endParaRPr lang="nl-BE" dirty="0"/>
          </a:p>
          <a:p>
            <a:pPr marL="0" indent="0">
              <a:buNone/>
            </a:pPr>
            <a:endParaRPr lang="nl-BE" dirty="0"/>
          </a:p>
          <a:p>
            <a:r>
              <a:rPr lang="nl-BE" dirty="0"/>
              <a:t>Sneller maken</a:t>
            </a:r>
          </a:p>
          <a:p>
            <a:r>
              <a:rPr lang="nl-BE" dirty="0"/>
              <a:t>Reden?</a:t>
            </a:r>
          </a:p>
          <a:p>
            <a:pPr lvl="1"/>
            <a:r>
              <a:rPr lang="nl-BE" dirty="0"/>
              <a:t>Noodzaak</a:t>
            </a:r>
          </a:p>
          <a:p>
            <a:pPr lvl="1"/>
            <a:r>
              <a:rPr lang="nl-BE" dirty="0"/>
              <a:t>Hobby</a:t>
            </a:r>
          </a:p>
          <a:p>
            <a:pPr lvl="1"/>
            <a:r>
              <a:rPr lang="nl-BE" dirty="0"/>
              <a:t>Competitie</a:t>
            </a:r>
          </a:p>
          <a:p>
            <a:r>
              <a:rPr lang="nl-BE" dirty="0"/>
              <a:t>Elke processor is uniek</a:t>
            </a:r>
          </a:p>
          <a:p>
            <a:r>
              <a:rPr lang="nl-BE" dirty="0"/>
              <a:t>Uitdrukking “silicon lotery winnen”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4309" y="2029306"/>
            <a:ext cx="9472369" cy="126344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2478727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sz="8000" dirty="0"/>
              <a:t>Nadelen en gevaren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nl-BE" dirty="0"/>
              <a:t>Hoge temperatuur</a:t>
            </a:r>
          </a:p>
          <a:p>
            <a:pPr lvl="1"/>
            <a:r>
              <a:rPr lang="nl-BE" dirty="0"/>
              <a:t>Meer koeling, luidere ventilatoren</a:t>
            </a:r>
          </a:p>
          <a:p>
            <a:r>
              <a:rPr lang="nl-BE" dirty="0"/>
              <a:t>Stroomverbruik</a:t>
            </a:r>
          </a:p>
          <a:p>
            <a:r>
              <a:rPr lang="nl-BE" dirty="0"/>
              <a:t>Instabiel, veel crashen</a:t>
            </a:r>
          </a:p>
          <a:p>
            <a:r>
              <a:rPr lang="nl-BE" dirty="0"/>
              <a:t>Te ver gaan</a:t>
            </a:r>
          </a:p>
          <a:p>
            <a:pPr lvl="1"/>
            <a:r>
              <a:rPr lang="nl-BE" dirty="0"/>
              <a:t>Levensduur verminderen</a:t>
            </a:r>
          </a:p>
          <a:p>
            <a:pPr lvl="1"/>
            <a:r>
              <a:rPr lang="nl-BE" dirty="0"/>
              <a:t>Permanente schade</a:t>
            </a:r>
          </a:p>
          <a:p>
            <a:r>
              <a:rPr lang="nl-BE" dirty="0"/>
              <a:t>garantie</a:t>
            </a:r>
          </a:p>
          <a:p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035"/>
          <a:stretch/>
        </p:blipFill>
        <p:spPr>
          <a:xfrm rot="21294916">
            <a:off x="8617294" y="2711274"/>
            <a:ext cx="1791347" cy="234707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137"/>
          <a:stretch/>
        </p:blipFill>
        <p:spPr>
          <a:xfrm rot="845597">
            <a:off x="10324062" y="2672014"/>
            <a:ext cx="1390294" cy="1892969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57" t="14857" b="16008"/>
          <a:stretch/>
        </p:blipFill>
        <p:spPr>
          <a:xfrm>
            <a:off x="9288380" y="3847098"/>
            <a:ext cx="1860884" cy="23902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51647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sz="8000" dirty="0"/>
              <a:t>Opletten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84310" y="2172061"/>
            <a:ext cx="10018713" cy="3669939"/>
          </a:xfrm>
        </p:spPr>
        <p:txBody>
          <a:bodyPr>
            <a:normAutofit fontScale="77500" lnSpcReduction="20000"/>
          </a:bodyPr>
          <a:lstStyle/>
          <a:p>
            <a:r>
              <a:rPr lang="nl-BE" dirty="0"/>
              <a:t>Moederbord</a:t>
            </a:r>
          </a:p>
          <a:p>
            <a:pPr lvl="1"/>
            <a:r>
              <a:rPr lang="nl-BE" dirty="0"/>
              <a:t>Vrm</a:t>
            </a:r>
          </a:p>
          <a:p>
            <a:pPr lvl="1"/>
            <a:r>
              <a:rPr lang="nl-BE" dirty="0"/>
              <a:t>bios</a:t>
            </a:r>
          </a:p>
          <a:p>
            <a:r>
              <a:rPr lang="nl-BE" dirty="0"/>
              <a:t>Genoeg stroom</a:t>
            </a:r>
          </a:p>
          <a:p>
            <a:pPr lvl="1"/>
            <a:r>
              <a:rPr lang="nl-BE" dirty="0"/>
              <a:t>Afhankelijk van cpu en gpu</a:t>
            </a:r>
          </a:p>
          <a:p>
            <a:pPr lvl="2"/>
            <a:r>
              <a:rPr lang="nl-BE" dirty="0"/>
              <a:t>Mijn pc, 100watt meer</a:t>
            </a:r>
          </a:p>
          <a:p>
            <a:r>
              <a:rPr lang="nl-BE" dirty="0"/>
              <a:t>Genoeg koeling</a:t>
            </a:r>
          </a:p>
          <a:p>
            <a:pPr lvl="1"/>
            <a:r>
              <a:rPr lang="nl-BE" dirty="0"/>
              <a:t>Luchtkoeling =&gt; alle ventilatoren op max</a:t>
            </a:r>
          </a:p>
          <a:p>
            <a:pPr lvl="1"/>
            <a:r>
              <a:rPr lang="nl-BE" dirty="0"/>
              <a:t>Aio (waterkoeling)</a:t>
            </a:r>
          </a:p>
          <a:p>
            <a:pPr lvl="1"/>
            <a:r>
              <a:rPr lang="nl-BE" dirty="0"/>
              <a:t>Extreme overclockers =&gt; vloeibaar stikstof</a:t>
            </a:r>
          </a:p>
          <a:p>
            <a:pPr lvl="1"/>
            <a:r>
              <a:rPr lang="nl-BE" dirty="0"/>
              <a:t>Kamertemperatuur</a:t>
            </a:r>
          </a:p>
        </p:txBody>
      </p:sp>
      <p:pic>
        <p:nvPicPr>
          <p:cNvPr id="7" name="Picture 6" descr="A circuit board&#10;&#10;Description automatically generated">
            <a:extLst>
              <a:ext uri="{FF2B5EF4-FFF2-40B4-BE49-F238E27FC236}">
                <a16:creationId xmlns:a16="http://schemas.microsoft.com/office/drawing/2014/main" id="{8D25645E-5DD3-425E-A89F-46799F42B16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1199" y="3126217"/>
            <a:ext cx="5079501" cy="3669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6787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B2468B-BA06-48B1-B937-697E8BA7BD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Lucht koeling</a:t>
            </a:r>
            <a:endParaRPr lang="en-GB" dirty="0"/>
          </a:p>
        </p:txBody>
      </p:sp>
      <p:pic>
        <p:nvPicPr>
          <p:cNvPr id="5" name="Content Placeholder 4" descr="A close up of a fan&#10;&#10;Description automatically generated">
            <a:extLst>
              <a:ext uri="{FF2B5EF4-FFF2-40B4-BE49-F238E27FC236}">
                <a16:creationId xmlns:a16="http://schemas.microsoft.com/office/drawing/2014/main" id="{5C55DF23-4167-4A4E-B711-68D435A110E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7153" y="4145576"/>
            <a:ext cx="2846556" cy="2477315"/>
          </a:xfrm>
        </p:spPr>
      </p:pic>
      <p:pic>
        <p:nvPicPr>
          <p:cNvPr id="7" name="Picture 6" descr="A picture containing black, computer, sitting, bag&#10;&#10;Description automatically generated">
            <a:extLst>
              <a:ext uri="{FF2B5EF4-FFF2-40B4-BE49-F238E27FC236}">
                <a16:creationId xmlns:a16="http://schemas.microsoft.com/office/drawing/2014/main" id="{793C95E3-1BB2-4270-B656-7B1A768A637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8146" y="4145576"/>
            <a:ext cx="2691204" cy="2633453"/>
          </a:xfrm>
          <a:prstGeom prst="rect">
            <a:avLst/>
          </a:prstGeom>
        </p:spPr>
      </p:pic>
      <p:pic>
        <p:nvPicPr>
          <p:cNvPr id="9" name="Picture 8" descr="A picture containing black, sitting, white, engine&#10;&#10;Description automatically generated">
            <a:extLst>
              <a:ext uri="{FF2B5EF4-FFF2-40B4-BE49-F238E27FC236}">
                <a16:creationId xmlns:a16="http://schemas.microsoft.com/office/drawing/2014/main" id="{BB7E059D-244B-4C56-B167-534D9523520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76592" y="4018906"/>
            <a:ext cx="3308685" cy="2743201"/>
          </a:xfrm>
          <a:prstGeom prst="rect">
            <a:avLst/>
          </a:prstGeom>
        </p:spPr>
      </p:pic>
      <p:pic>
        <p:nvPicPr>
          <p:cNvPr id="2050" name="Picture 2" descr="Afbeeldingsresultaat voor intel stock koeler">
            <a:extLst>
              <a:ext uri="{FF2B5EF4-FFF2-40B4-BE49-F238E27FC236}">
                <a16:creationId xmlns:a16="http://schemas.microsoft.com/office/drawing/2014/main" id="{01E171D4-FAC9-4EF4-9233-F1B64064AC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1161" y="1385453"/>
            <a:ext cx="2914618" cy="26334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Afbeeldingsresultaat voor amd wraith prism">
            <a:extLst>
              <a:ext uri="{FF2B5EF4-FFF2-40B4-BE49-F238E27FC236}">
                <a16:creationId xmlns:a16="http://schemas.microsoft.com/office/drawing/2014/main" id="{4B70C15C-0E09-421B-95A7-6BDF028F02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13675" y="554180"/>
            <a:ext cx="3623217" cy="29856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327231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2E3E63-A9B0-4266-9C0A-3C155D4C96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AIO waterkoeling</a:t>
            </a:r>
            <a:endParaRPr lang="en-GB" dirty="0"/>
          </a:p>
        </p:txBody>
      </p:sp>
      <p:pic>
        <p:nvPicPr>
          <p:cNvPr id="7" name="Picture 6" descr="A close up of a fan&#10;&#10;Description automatically generated">
            <a:extLst>
              <a:ext uri="{FF2B5EF4-FFF2-40B4-BE49-F238E27FC236}">
                <a16:creationId xmlns:a16="http://schemas.microsoft.com/office/drawing/2014/main" id="{BE9994C7-0C91-4463-87FD-7EFCFB4950C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9558" y="4554356"/>
            <a:ext cx="4738255" cy="2029553"/>
          </a:xfrm>
          <a:prstGeom prst="rect">
            <a:avLst/>
          </a:prstGeom>
        </p:spPr>
      </p:pic>
      <p:pic>
        <p:nvPicPr>
          <p:cNvPr id="11" name="Content Placeholder 10" descr="A picture containing sitting, small, box, table&#10;&#10;Description automatically generated">
            <a:extLst>
              <a:ext uri="{FF2B5EF4-FFF2-40B4-BE49-F238E27FC236}">
                <a16:creationId xmlns:a16="http://schemas.microsoft.com/office/drawing/2014/main" id="{96FF2559-0800-438A-96DB-27AE4BCB441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8145" y="3317966"/>
            <a:ext cx="4359348" cy="3124200"/>
          </a:xfrm>
        </p:spPr>
      </p:pic>
      <p:pic>
        <p:nvPicPr>
          <p:cNvPr id="1026" name="Picture 2" descr="Afbeeldingsresultaat voor nzxt aio">
            <a:extLst>
              <a:ext uri="{FF2B5EF4-FFF2-40B4-BE49-F238E27FC236}">
                <a16:creationId xmlns:a16="http://schemas.microsoft.com/office/drawing/2014/main" id="{FFB94C42-E594-4F1D-AE66-3FD111A393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4650" y="2153950"/>
            <a:ext cx="4059027" cy="22656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735773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333DBB-941A-49B1-A2FE-B6D60716B4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Custom watercooling</a:t>
            </a:r>
            <a:endParaRPr lang="en-GB" dirty="0"/>
          </a:p>
        </p:txBody>
      </p:sp>
      <p:pic>
        <p:nvPicPr>
          <p:cNvPr id="5" name="Content Placeholder 4" descr="A close up of a traffic light&#10;&#10;Description automatically generated">
            <a:extLst>
              <a:ext uri="{FF2B5EF4-FFF2-40B4-BE49-F238E27FC236}">
                <a16:creationId xmlns:a16="http://schemas.microsoft.com/office/drawing/2014/main" id="{FEA4BFC9-E13C-4638-AED3-165686D2F9D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5899" y="2579915"/>
            <a:ext cx="4165600" cy="3124200"/>
          </a:xfrm>
        </p:spPr>
      </p:pic>
      <p:pic>
        <p:nvPicPr>
          <p:cNvPr id="7" name="Picture 6" descr="A picture containing indoor, table, sitting, black&#10;&#10;Description automatically generated">
            <a:extLst>
              <a:ext uri="{FF2B5EF4-FFF2-40B4-BE49-F238E27FC236}">
                <a16:creationId xmlns:a16="http://schemas.microsoft.com/office/drawing/2014/main" id="{03F33690-A67D-472E-AD55-16BDE44509C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7920" y="2579915"/>
            <a:ext cx="5600579" cy="3150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90207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E1A35A-54FF-401E-A091-070F40F1AD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Vloeibaar stikstof</a:t>
            </a:r>
            <a:endParaRPr lang="en-GB" dirty="0"/>
          </a:p>
        </p:txBody>
      </p:sp>
      <p:pic>
        <p:nvPicPr>
          <p:cNvPr id="5" name="Content Placeholder 4" descr="A circuit board&#10;&#10;Description automatically generated">
            <a:extLst>
              <a:ext uri="{FF2B5EF4-FFF2-40B4-BE49-F238E27FC236}">
                <a16:creationId xmlns:a16="http://schemas.microsoft.com/office/drawing/2014/main" id="{46589FCB-CA07-4F9E-A342-7B3DF4256EE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1265" y="2731774"/>
            <a:ext cx="4165600" cy="3124200"/>
          </a:xfrm>
        </p:spPr>
      </p:pic>
      <p:pic>
        <p:nvPicPr>
          <p:cNvPr id="7" name="Picture 6" descr="A picture containing indoor, sitting, table, black&#10;&#10;Description automatically generated">
            <a:extLst>
              <a:ext uri="{FF2B5EF4-FFF2-40B4-BE49-F238E27FC236}">
                <a16:creationId xmlns:a16="http://schemas.microsoft.com/office/drawing/2014/main" id="{FADA62CC-F878-4137-A84C-E6710DAF0FC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181" r="18191"/>
          <a:stretch/>
        </p:blipFill>
        <p:spPr>
          <a:xfrm>
            <a:off x="8074024" y="2073912"/>
            <a:ext cx="3429000" cy="2984500"/>
          </a:xfrm>
          <a:prstGeom prst="rect">
            <a:avLst/>
          </a:prstGeom>
        </p:spPr>
      </p:pic>
      <p:pic>
        <p:nvPicPr>
          <p:cNvPr id="9" name="Picture 8" descr="A close up of a cluttered room&#10;&#10;Description automatically generated">
            <a:extLst>
              <a:ext uri="{FF2B5EF4-FFF2-40B4-BE49-F238E27FC236}">
                <a16:creationId xmlns:a16="http://schemas.microsoft.com/office/drawing/2014/main" id="{EC6E422C-DE8B-4B8A-AD4F-7DA8CCE9746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2309" y="4174488"/>
            <a:ext cx="3950858" cy="248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761686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BE" sz="8000" dirty="0"/>
              <a:t>Hoe overclocken</a:t>
            </a:r>
            <a:endParaRPr lang="en-US" sz="8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l-BE" dirty="0"/>
              <a:t>Programma</a:t>
            </a:r>
          </a:p>
          <a:p>
            <a:pPr lvl="1"/>
            <a:r>
              <a:rPr lang="nl-BE" dirty="0"/>
              <a:t>Bios</a:t>
            </a:r>
          </a:p>
          <a:p>
            <a:pPr lvl="1"/>
            <a:r>
              <a:rPr lang="nl-BE" dirty="0"/>
              <a:t>Intel XTU</a:t>
            </a:r>
          </a:p>
          <a:p>
            <a:pPr lvl="1"/>
            <a:r>
              <a:rPr lang="nl-BE" dirty="0"/>
              <a:t>Ryzen master</a:t>
            </a:r>
          </a:p>
          <a:p>
            <a:r>
              <a:rPr lang="nl-BE" dirty="0"/>
              <a:t>Meer Hz (kleine stappen)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1500" y="2438399"/>
            <a:ext cx="5175609" cy="2911280"/>
          </a:xfrm>
          <a:prstGeom prst="rect">
            <a:avLst/>
          </a:prstGeom>
        </p:spPr>
      </p:pic>
      <p:pic>
        <p:nvPicPr>
          <p:cNvPr id="4098" name="Picture 2" descr="Afbeeldingsresultaat voor ryzen master">
            <a:extLst>
              <a:ext uri="{FF2B5EF4-FFF2-40B4-BE49-F238E27FC236}">
                <a16:creationId xmlns:a16="http://schemas.microsoft.com/office/drawing/2014/main" id="{519DE1C9-0676-49E6-9DFC-0098B1646D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6200" y="4620604"/>
            <a:ext cx="3797300" cy="20766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444904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BE" sz="8000" dirty="0"/>
              <a:t>Hoe overclocken</a:t>
            </a:r>
            <a:endParaRPr lang="en-US" sz="8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BE" dirty="0"/>
              <a:t>Crash, meer volt (+ 0,05V per test)</a:t>
            </a:r>
          </a:p>
          <a:p>
            <a:r>
              <a:rPr lang="nl-BE" dirty="0"/>
              <a:t>Veel testen</a:t>
            </a:r>
          </a:p>
          <a:p>
            <a:pPr lvl="1"/>
            <a:r>
              <a:rPr lang="nl-BE" dirty="0"/>
              <a:t>Aida 64</a:t>
            </a:r>
          </a:p>
          <a:p>
            <a:r>
              <a:rPr lang="nl-BE" dirty="0"/>
              <a:t>Temperaturen nakijken</a:t>
            </a:r>
          </a:p>
          <a:p>
            <a:pPr lvl="1"/>
            <a:r>
              <a:rPr lang="nl-BE" dirty="0"/>
              <a:t>hwmonitor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50" b="7748"/>
          <a:stretch/>
        </p:blipFill>
        <p:spPr>
          <a:xfrm>
            <a:off x="6096000" y="3429000"/>
            <a:ext cx="6019918" cy="3303917"/>
          </a:xfrm>
          <a:prstGeom prst="rect">
            <a:avLst/>
          </a:prstGeom>
        </p:spPr>
      </p:pic>
      <p:pic>
        <p:nvPicPr>
          <p:cNvPr id="6" name="Picture 5" descr="A view of a snow covered mountain&#10;&#10;Description automatically generated">
            <a:extLst>
              <a:ext uri="{FF2B5EF4-FFF2-40B4-BE49-F238E27FC236}">
                <a16:creationId xmlns:a16="http://schemas.microsoft.com/office/drawing/2014/main" id="{05F63369-2CD6-47C4-8F11-D304EF764A8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0500" y="5119687"/>
            <a:ext cx="3022600" cy="1700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893987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BE" sz="8000" dirty="0"/>
              <a:t>Grafische kaart</a:t>
            </a:r>
            <a:endParaRPr lang="en-US" sz="8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nl-BE" dirty="0"/>
              <a:t>GPU</a:t>
            </a:r>
          </a:p>
          <a:p>
            <a:r>
              <a:rPr lang="nl-BE" dirty="0"/>
              <a:t>Programmas</a:t>
            </a:r>
          </a:p>
          <a:p>
            <a:pPr lvl="1"/>
            <a:r>
              <a:rPr lang="nl-BE" dirty="0"/>
              <a:t>Elk merk, beste =&gt; msi afterburner</a:t>
            </a:r>
          </a:p>
          <a:p>
            <a:r>
              <a:rPr lang="nl-BE" dirty="0"/>
              <a:t>Core clock</a:t>
            </a:r>
          </a:p>
          <a:p>
            <a:pPr lvl="1"/>
            <a:r>
              <a:rPr lang="nl-BE" dirty="0"/>
              <a:t>Meer MHz</a:t>
            </a:r>
          </a:p>
          <a:p>
            <a:pPr lvl="1"/>
            <a:r>
              <a:rPr lang="nl-BE" dirty="0"/>
              <a:t>Voltage doet niet veel</a:t>
            </a:r>
          </a:p>
          <a:p>
            <a:r>
              <a:rPr lang="nl-BE" dirty="0"/>
              <a:t>Memory clock</a:t>
            </a:r>
          </a:p>
          <a:p>
            <a:pPr lvl="1"/>
            <a:r>
              <a:rPr lang="nl-BE" dirty="0"/>
              <a:t>Niet veel effect</a:t>
            </a:r>
          </a:p>
          <a:p>
            <a:pPr lvl="1"/>
            <a:r>
              <a:rPr lang="nl-BE" dirty="0"/>
              <a:t>Meestal negatief</a:t>
            </a:r>
          </a:p>
          <a:p>
            <a:r>
              <a:rPr lang="nl-BE" dirty="0"/>
              <a:t>Gpu overclock heeft niet veel effect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3606" y="3203533"/>
            <a:ext cx="5378394" cy="36544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919381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1FD2CA-13B4-48EC-A463-C42F65D4D5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Gpu bios flash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960E9B-9C6C-4A66-88BA-8FD7710B20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BE" dirty="0"/>
              <a:t>Flashen van een speciale bios</a:t>
            </a:r>
          </a:p>
          <a:p>
            <a:r>
              <a:rPr lang="nl-BE" dirty="0"/>
              <a:t>Database</a:t>
            </a:r>
            <a:endParaRPr lang="en-GB" dirty="0"/>
          </a:p>
          <a:p>
            <a:r>
              <a:rPr lang="en-GB" dirty="0" err="1"/>
              <a:t>Zelf</a:t>
            </a:r>
            <a:r>
              <a:rPr lang="en-GB" dirty="0"/>
              <a:t> </a:t>
            </a:r>
            <a:r>
              <a:rPr lang="en-GB" dirty="0" err="1"/>
              <a:t>instellen</a:t>
            </a:r>
            <a:endParaRPr lang="en-GB" dirty="0"/>
          </a:p>
          <a:p>
            <a:r>
              <a:rPr lang="en-GB" dirty="0" err="1"/>
              <a:t>Hoger</a:t>
            </a:r>
            <a:r>
              <a:rPr lang="en-GB" dirty="0"/>
              <a:t> wattage</a:t>
            </a:r>
          </a:p>
          <a:p>
            <a:r>
              <a:rPr lang="en-GB" dirty="0" err="1"/>
              <a:t>Hogere</a:t>
            </a:r>
            <a:r>
              <a:rPr lang="en-GB" dirty="0"/>
              <a:t> </a:t>
            </a:r>
            <a:r>
              <a:rPr lang="en-GB" dirty="0" err="1"/>
              <a:t>frequentie</a:t>
            </a:r>
            <a:endParaRPr lang="en-GB" dirty="0"/>
          </a:p>
        </p:txBody>
      </p:sp>
      <p:pic>
        <p:nvPicPr>
          <p:cNvPr id="5122" name="Picture 2" descr="Afbeeldingsresultaat voor gpu bios flash">
            <a:extLst>
              <a:ext uri="{FF2B5EF4-FFF2-40B4-BE49-F238E27FC236}">
                <a16:creationId xmlns:a16="http://schemas.microsoft.com/office/drawing/2014/main" id="{0B30F412-E3E4-48DB-9960-1B14D62288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05700" y="4336256"/>
            <a:ext cx="4483100" cy="25217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Afbeeldingsresultaat voor gpu bios edit">
            <a:extLst>
              <a:ext uri="{FF2B5EF4-FFF2-40B4-BE49-F238E27FC236}">
                <a16:creationId xmlns:a16="http://schemas.microsoft.com/office/drawing/2014/main" id="{08104FB6-B0AC-4C41-A122-4E0926892D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98441" y="736599"/>
            <a:ext cx="2790359" cy="3276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0513012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EE2551-827E-4FCE-AEFC-0839B40CB7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RAM overclocken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A528F7-0B96-45C5-9E82-C32F21D368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BE" dirty="0"/>
              <a:t>Niet veel effect</a:t>
            </a:r>
          </a:p>
          <a:p>
            <a:r>
              <a:rPr lang="nl-BE" dirty="0"/>
              <a:t>Mhz verhogen</a:t>
            </a:r>
          </a:p>
          <a:p>
            <a:r>
              <a:rPr lang="nl-BE" dirty="0"/>
              <a:t>Timings verlagen</a:t>
            </a:r>
            <a:endParaRPr lang="en-GB" dirty="0"/>
          </a:p>
          <a:p>
            <a:r>
              <a:rPr lang="en-GB" dirty="0" err="1"/>
              <a:t>veel</a:t>
            </a:r>
            <a:r>
              <a:rPr lang="en-GB" dirty="0"/>
              <a:t> </a:t>
            </a:r>
            <a:r>
              <a:rPr lang="en-GB" dirty="0" err="1"/>
              <a:t>kans</a:t>
            </a:r>
            <a:r>
              <a:rPr lang="en-GB" dirty="0"/>
              <a:t> op </a:t>
            </a:r>
            <a:r>
              <a:rPr lang="en-GB" dirty="0" err="1"/>
              <a:t>onstabiel</a:t>
            </a:r>
            <a:r>
              <a:rPr lang="en-GB" dirty="0"/>
              <a:t> </a:t>
            </a:r>
            <a:r>
              <a:rPr lang="en-GB" dirty="0" err="1"/>
              <a:t>systeem</a:t>
            </a:r>
            <a:endParaRPr lang="en-GB" dirty="0"/>
          </a:p>
          <a:p>
            <a:r>
              <a:rPr lang="en-GB" dirty="0" err="1"/>
              <a:t>Geen</a:t>
            </a:r>
            <a:r>
              <a:rPr lang="en-GB" dirty="0"/>
              <a:t> post</a:t>
            </a:r>
            <a:endParaRPr lang="nl-BE" dirty="0"/>
          </a:p>
        </p:txBody>
      </p:sp>
      <p:pic>
        <p:nvPicPr>
          <p:cNvPr id="3074" name="Picture 2" descr="Afbeeldingsresultaat voor hyperx fury red">
            <a:extLst>
              <a:ext uri="{FF2B5EF4-FFF2-40B4-BE49-F238E27FC236}">
                <a16:creationId xmlns:a16="http://schemas.microsoft.com/office/drawing/2014/main" id="{CB5B8A76-4AF9-4A74-A20C-0924BF792B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8239" y="4977443"/>
            <a:ext cx="3629752" cy="20847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Gerelateerde afbeelding">
            <a:extLst>
              <a:ext uri="{FF2B5EF4-FFF2-40B4-BE49-F238E27FC236}">
                <a16:creationId xmlns:a16="http://schemas.microsoft.com/office/drawing/2014/main" id="{4582433C-B190-41F1-A3C5-47D40D81F5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66023" y="2946400"/>
            <a:ext cx="2991735" cy="38192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1549908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sz="8000" dirty="0"/>
              <a:t>Laptop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nl-BE" dirty="0"/>
              <a:t>Geen overclock</a:t>
            </a:r>
          </a:p>
          <a:p>
            <a:pPr lvl="1"/>
            <a:r>
              <a:rPr lang="nl-BE" dirty="0"/>
              <a:t>Stroomverbruik, temperatuur</a:t>
            </a:r>
          </a:p>
          <a:p>
            <a:pPr lvl="1"/>
            <a:r>
              <a:rPr lang="nl-BE" dirty="0"/>
              <a:t>Meestal onmogelijk</a:t>
            </a:r>
          </a:p>
          <a:p>
            <a:r>
              <a:rPr lang="nl-BE" dirty="0"/>
              <a:t>Underclocken</a:t>
            </a:r>
          </a:p>
          <a:p>
            <a:pPr lvl="1"/>
            <a:r>
              <a:rPr lang="nl-BE" dirty="0"/>
              <a:t>Minder MHz</a:t>
            </a:r>
          </a:p>
          <a:p>
            <a:pPr lvl="1"/>
            <a:r>
              <a:rPr lang="nl-BE" dirty="0"/>
              <a:t>Minder verbruik</a:t>
            </a:r>
          </a:p>
          <a:p>
            <a:pPr lvl="1"/>
            <a:r>
              <a:rPr lang="nl-BE" dirty="0"/>
              <a:t>Minder warmte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6165" y="2478713"/>
            <a:ext cx="3848637" cy="4210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279554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BE" sz="8000" dirty="0"/>
              <a:t>Resultaat</a:t>
            </a:r>
            <a:endParaRPr lang="en-US" sz="8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84310" y="2089483"/>
            <a:ext cx="10018713" cy="4326664"/>
          </a:xfrm>
        </p:spPr>
        <p:txBody>
          <a:bodyPr>
            <a:normAutofit fontScale="92500" lnSpcReduction="20000"/>
          </a:bodyPr>
          <a:lstStyle/>
          <a:p>
            <a:r>
              <a:rPr lang="nl-BE" dirty="0"/>
              <a:t>Hardware:</a:t>
            </a:r>
          </a:p>
          <a:p>
            <a:pPr lvl="1"/>
            <a:r>
              <a:rPr lang="nl-BE" dirty="0"/>
              <a:t>CPU: i5 4670k </a:t>
            </a:r>
          </a:p>
          <a:p>
            <a:pPr lvl="2"/>
            <a:r>
              <a:rPr lang="nl-BE" dirty="0"/>
              <a:t>3.4GHz =&gt; 4.6GHz</a:t>
            </a:r>
          </a:p>
          <a:p>
            <a:pPr lvl="1"/>
            <a:r>
              <a:rPr lang="nl-BE" dirty="0"/>
              <a:t>GPU: msi gtx 970 </a:t>
            </a:r>
          </a:p>
          <a:p>
            <a:pPr lvl="2"/>
            <a:r>
              <a:rPr lang="nl-BE" dirty="0"/>
              <a:t>1114MHz =&gt; 1700MHz</a:t>
            </a:r>
          </a:p>
          <a:p>
            <a:pPr lvl="2"/>
            <a:r>
              <a:rPr lang="nl-BE" dirty="0"/>
              <a:t>3005MHz =&gt; 3702MHz</a:t>
            </a:r>
          </a:p>
          <a:p>
            <a:pPr lvl="1"/>
            <a:r>
              <a:rPr lang="nl-BE" dirty="0"/>
              <a:t>RAM: 32gb hyperX fury ddr3 </a:t>
            </a:r>
          </a:p>
          <a:p>
            <a:pPr lvl="2"/>
            <a:r>
              <a:rPr lang="nl-BE" dirty="0"/>
              <a:t>1866MHz =&gt; 2200MHz</a:t>
            </a:r>
          </a:p>
          <a:p>
            <a:r>
              <a:rPr lang="nl-BE" dirty="0"/>
              <a:t>Overclock:</a:t>
            </a:r>
          </a:p>
          <a:p>
            <a:pPr lvl="1"/>
            <a:r>
              <a:rPr lang="nl-BE" dirty="0"/>
              <a:t>CPU: + 1200MHz</a:t>
            </a:r>
          </a:p>
          <a:p>
            <a:pPr lvl="1"/>
            <a:r>
              <a:rPr lang="nl-BE" dirty="0"/>
              <a:t>GPU: + 586MHz, +697MHz</a:t>
            </a:r>
          </a:p>
          <a:p>
            <a:pPr lvl="1"/>
            <a:r>
              <a:rPr lang="nl-BE" dirty="0"/>
              <a:t>RAM: +334MHz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5853" y="1956625"/>
            <a:ext cx="4223766" cy="238438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5854" y="4427273"/>
            <a:ext cx="4223765" cy="238438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73086714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sz="8000" dirty="0"/>
              <a:t>Resultaat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84310" y="2125650"/>
            <a:ext cx="10018713" cy="3124201"/>
          </a:xfrm>
        </p:spPr>
        <p:txBody>
          <a:bodyPr/>
          <a:lstStyle/>
          <a:p>
            <a:pPr marL="0" indent="0">
              <a:buNone/>
            </a:pPr>
            <a:r>
              <a:rPr lang="nl-BE" dirty="0"/>
              <a:t>cinebench: 571 -&gt; 694</a:t>
            </a:r>
          </a:p>
          <a:p>
            <a:pPr marL="0" indent="0">
              <a:buNone/>
            </a:pPr>
            <a:r>
              <a:rPr lang="nl-BE" dirty="0"/>
              <a:t>Unigine superposition: 7763 -&gt; 8727</a:t>
            </a:r>
          </a:p>
          <a:p>
            <a:pPr marL="0" indent="0">
              <a:buNone/>
            </a:pPr>
            <a:r>
              <a:rPr lang="nl-BE" dirty="0"/>
              <a:t>GTA5: 90fps -&gt; 120fps</a:t>
            </a:r>
          </a:p>
          <a:p>
            <a:pPr marL="0" indent="0">
              <a:buNone/>
            </a:pPr>
            <a:r>
              <a:rPr lang="nl-BE" dirty="0"/>
              <a:t>R6S: 110fps -&gt; 135fps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6021" y="2671670"/>
            <a:ext cx="2948162" cy="184260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5846" y="3687750"/>
            <a:ext cx="2971452" cy="18600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225549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11865A-3F59-4855-9C17-6C19237D8E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9049" y="0"/>
            <a:ext cx="10018713" cy="960119"/>
          </a:xfrm>
        </p:spPr>
        <p:txBody>
          <a:bodyPr/>
          <a:lstStyle/>
          <a:p>
            <a:r>
              <a:rPr lang="nl-BE" dirty="0"/>
              <a:t>Prestaties</a:t>
            </a:r>
            <a:endParaRPr lang="en-GB" dirty="0"/>
          </a:p>
        </p:txBody>
      </p:sp>
      <p:pic>
        <p:nvPicPr>
          <p:cNvPr id="5" name="Content Placeholder 4" descr="A picture containing screenshot&#10;&#10;Description automatically generated">
            <a:extLst>
              <a:ext uri="{FF2B5EF4-FFF2-40B4-BE49-F238E27FC236}">
                <a16:creationId xmlns:a16="http://schemas.microsoft.com/office/drawing/2014/main" id="{4D7F49AA-BB50-4DF4-A3A7-2201E5ACBDC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8480" y="1020026"/>
            <a:ext cx="8939849" cy="1556658"/>
          </a:xfrm>
        </p:spPr>
      </p:pic>
      <p:pic>
        <p:nvPicPr>
          <p:cNvPr id="7" name="Picture 6" descr="A screenshot of a social media post&#10;&#10;Description automatically generated">
            <a:extLst>
              <a:ext uri="{FF2B5EF4-FFF2-40B4-BE49-F238E27FC236}">
                <a16:creationId xmlns:a16="http://schemas.microsoft.com/office/drawing/2014/main" id="{295F026A-AAA9-4BFE-935E-C8A2A0B5293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8480" y="2636591"/>
            <a:ext cx="9004663" cy="1661723"/>
          </a:xfrm>
          <a:prstGeom prst="rect">
            <a:avLst/>
          </a:prstGeom>
        </p:spPr>
      </p:pic>
      <p:pic>
        <p:nvPicPr>
          <p:cNvPr id="9" name="Picture 8" descr="A screenshot of a social media post&#10;&#10;Description automatically generated">
            <a:extLst>
              <a:ext uri="{FF2B5EF4-FFF2-40B4-BE49-F238E27FC236}">
                <a16:creationId xmlns:a16="http://schemas.microsoft.com/office/drawing/2014/main" id="{135329C6-2CD4-41B1-8F54-63E3C833190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8479" y="4358221"/>
            <a:ext cx="9004663" cy="16777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931682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11F563-CC27-4B9A-87F1-D363FC7C66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Extra videos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44EDB9-4380-46D9-8A6C-57FEC6867A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>
                <a:hlinkClick r:id="rId2"/>
              </a:rPr>
              <a:t>https</a:t>
            </a:r>
            <a:r>
              <a:rPr lang="en-GB" dirty="0">
                <a:hlinkClick r:id="rId2"/>
              </a:rPr>
              <a:t>://</a:t>
            </a:r>
            <a:r>
              <a:rPr lang="en-GB" dirty="0">
                <a:hlinkClick r:id="rId2"/>
              </a:rPr>
              <a:t>www.youtube.com/watch?v=eQVqUoAi1Lc</a:t>
            </a:r>
            <a:endParaRPr lang="en-GB" dirty="0"/>
          </a:p>
          <a:p>
            <a:r>
              <a:rPr lang="en-GB" dirty="0">
                <a:hlinkClick r:id="rId3"/>
              </a:rPr>
              <a:t>https://www.youtube.com/watch?v=EbuDGXiKLE8</a:t>
            </a:r>
            <a:br>
              <a:rPr lang="en-GB" dirty="0"/>
            </a:b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5185113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l-BE" sz="13900" dirty="0"/>
              <a:t>einde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nl-BE" sz="6600" dirty="0"/>
              <a:t>Vragen?</a:t>
            </a:r>
          </a:p>
        </p:txBody>
      </p:sp>
    </p:spTree>
    <p:extLst>
      <p:ext uri="{BB962C8B-B14F-4D97-AF65-F5344CB8AC3E}">
        <p14:creationId xmlns:p14="http://schemas.microsoft.com/office/powerpoint/2010/main" val="278026141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rallax">
  <a:themeElements>
    <a:clrScheme name="Custom 1">
      <a:dk1>
        <a:sysClr val="windowText" lastClr="000000"/>
      </a:dk1>
      <a:lt1>
        <a:srgbClr val="FFFFFF"/>
      </a:lt1>
      <a:dk2>
        <a:srgbClr val="212121"/>
      </a:dk2>
      <a:lt2>
        <a:srgbClr val="FFFFFF"/>
      </a:lt2>
      <a:accent1>
        <a:srgbClr val="30ACEC"/>
      </a:accent1>
      <a:accent2>
        <a:srgbClr val="80C34F"/>
      </a:accent2>
      <a:accent3>
        <a:srgbClr val="E29D3E"/>
      </a:accent3>
      <a:accent4>
        <a:srgbClr val="D64A3B"/>
      </a:accent4>
      <a:accent5>
        <a:srgbClr val="D64787"/>
      </a:accent5>
      <a:accent6>
        <a:srgbClr val="A666E1"/>
      </a:accent6>
      <a:hlink>
        <a:srgbClr val="3085ED"/>
      </a:hlink>
      <a:folHlink>
        <a:srgbClr val="82B6F4"/>
      </a:folHlink>
    </a:clrScheme>
    <a:fontScheme name="Parallax">
      <a:maj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rallax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04000"/>
              </a:schemeClr>
            </a:gs>
            <a:gs pos="100000">
              <a:schemeClr val="phClr">
                <a:tint val="8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2000"/>
              </a:schemeClr>
            </a:gs>
            <a:gs pos="100000">
              <a:schemeClr val="phClr"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</a:fillStyleLst>
      <a:lnStyleLst>
        <a:ln w="9525" cap="rnd" cmpd="sng" algn="ctr">
          <a:solidFill>
            <a:schemeClr val="phClr">
              <a:tint val="6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reflection blurRad="12700" stA="26000" endPos="32000" dist="12700" dir="5400000" sy="-100000" rotWithShape="0"/>
          </a:effectLst>
        </a:effectStyle>
        <a:effectStyle>
          <a:effectLst>
            <a:outerShdw blurRad="38100" dist="25400" dir="5400000" rotWithShape="0">
              <a:srgbClr val="000000">
                <a:alpha val="6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254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6000"/>
                <a:satMod val="180000"/>
              </a:schemeClr>
              <a:schemeClr val="phClr">
                <a:tint val="80000"/>
                <a:satMod val="120000"/>
                <a:lumMod val="18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allax" id="{3388167B-A2EB-4685-9635-1831D9AEF8C4}" vid="{4F7A876A-7598-49CA-AFC8-8EDA2551E4A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TM03457496[[fn=Parallax]]</Template>
  <TotalTime>697</TotalTime>
  <Words>374</Words>
  <Application>Microsoft Office PowerPoint</Application>
  <PresentationFormat>Widescreen</PresentationFormat>
  <Paragraphs>133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5" baseType="lpstr">
      <vt:lpstr>Arial</vt:lpstr>
      <vt:lpstr>Corbel</vt:lpstr>
      <vt:lpstr>Parallax</vt:lpstr>
      <vt:lpstr>Overclocking</vt:lpstr>
      <vt:lpstr>Inhoud</vt:lpstr>
      <vt:lpstr>Wat is een processor</vt:lpstr>
      <vt:lpstr>Wat is een processor</vt:lpstr>
      <vt:lpstr>Wat is overclocken</vt:lpstr>
      <vt:lpstr>Nadelen en gevaren</vt:lpstr>
      <vt:lpstr>Opletten</vt:lpstr>
      <vt:lpstr>Lucht koeling</vt:lpstr>
      <vt:lpstr>AIO waterkoeling</vt:lpstr>
      <vt:lpstr>Custom watercooling</vt:lpstr>
      <vt:lpstr>Vloeibaar stikstof</vt:lpstr>
      <vt:lpstr>Hoe overclocken</vt:lpstr>
      <vt:lpstr>Hoe overclocken</vt:lpstr>
      <vt:lpstr>Grafische kaart</vt:lpstr>
      <vt:lpstr>Gpu bios flash</vt:lpstr>
      <vt:lpstr>RAM overclocken</vt:lpstr>
      <vt:lpstr>Laptop</vt:lpstr>
      <vt:lpstr>Resultaat</vt:lpstr>
      <vt:lpstr>Resultaat</vt:lpstr>
      <vt:lpstr>Prestaties</vt:lpstr>
      <vt:lpstr>Extra videos</vt:lpstr>
      <vt:lpstr>einde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Overclocking</dc:title>
  <dc:creator>H3LIX m</dc:creator>
  <cp:lastModifiedBy>H3LIX m</cp:lastModifiedBy>
  <cp:revision>49</cp:revision>
  <dcterms:created xsi:type="dcterms:W3CDTF">2019-03-12T09:37:15Z</dcterms:created>
  <dcterms:modified xsi:type="dcterms:W3CDTF">2020-01-17T20:04:55Z</dcterms:modified>
</cp:coreProperties>
</file>